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1" r:id="rId2"/>
    <p:sldMasterId id="2147483791" r:id="rId3"/>
  </p:sldMasterIdLst>
  <p:notesMasterIdLst>
    <p:notesMasterId r:id="rId95"/>
  </p:notesMasterIdLst>
  <p:sldIdLst>
    <p:sldId id="257" r:id="rId4"/>
    <p:sldId id="422" r:id="rId5"/>
    <p:sldId id="423" r:id="rId6"/>
    <p:sldId id="484" r:id="rId7"/>
    <p:sldId id="500" r:id="rId8"/>
    <p:sldId id="427" r:id="rId9"/>
    <p:sldId id="424" r:id="rId10"/>
    <p:sldId id="425" r:id="rId11"/>
    <p:sldId id="426" r:id="rId12"/>
    <p:sldId id="521" r:id="rId13"/>
    <p:sldId id="516" r:id="rId14"/>
    <p:sldId id="517" r:id="rId15"/>
    <p:sldId id="519" r:id="rId16"/>
    <p:sldId id="524" r:id="rId17"/>
    <p:sldId id="871" r:id="rId18"/>
    <p:sldId id="523" r:id="rId19"/>
    <p:sldId id="506" r:id="rId20"/>
    <p:sldId id="507" r:id="rId21"/>
    <p:sldId id="311" r:id="rId22"/>
    <p:sldId id="289" r:id="rId23"/>
    <p:sldId id="508" r:id="rId24"/>
    <p:sldId id="509" r:id="rId25"/>
    <p:sldId id="510" r:id="rId26"/>
    <p:sldId id="327" r:id="rId27"/>
    <p:sldId id="511" r:id="rId28"/>
    <p:sldId id="512" r:id="rId29"/>
    <p:sldId id="513" r:id="rId30"/>
    <p:sldId id="310" r:id="rId31"/>
    <p:sldId id="514" r:id="rId32"/>
    <p:sldId id="515" r:id="rId33"/>
    <p:sldId id="280" r:id="rId34"/>
    <p:sldId id="371" r:id="rId35"/>
    <p:sldId id="372" r:id="rId36"/>
    <p:sldId id="263" r:id="rId37"/>
    <p:sldId id="374" r:id="rId38"/>
    <p:sldId id="278" r:id="rId39"/>
    <p:sldId id="283" r:id="rId40"/>
    <p:sldId id="380" r:id="rId41"/>
    <p:sldId id="381" r:id="rId42"/>
    <p:sldId id="269" r:id="rId43"/>
    <p:sldId id="271" r:id="rId44"/>
    <p:sldId id="264" r:id="rId45"/>
    <p:sldId id="282" r:id="rId46"/>
    <p:sldId id="307" r:id="rId47"/>
    <p:sldId id="382" r:id="rId48"/>
    <p:sldId id="274" r:id="rId49"/>
    <p:sldId id="272" r:id="rId50"/>
    <p:sldId id="273" r:id="rId51"/>
    <p:sldId id="284" r:id="rId52"/>
    <p:sldId id="275" r:id="rId53"/>
    <p:sldId id="260" r:id="rId54"/>
    <p:sldId id="286" r:id="rId55"/>
    <p:sldId id="261" r:id="rId56"/>
    <p:sldId id="265" r:id="rId57"/>
    <p:sldId id="266" r:id="rId58"/>
    <p:sldId id="267" r:id="rId59"/>
    <p:sldId id="268" r:id="rId60"/>
    <p:sldId id="383" r:id="rId61"/>
    <p:sldId id="276" r:id="rId62"/>
    <p:sldId id="277" r:id="rId63"/>
    <p:sldId id="384" r:id="rId64"/>
    <p:sldId id="385" r:id="rId65"/>
    <p:sldId id="386" r:id="rId66"/>
    <p:sldId id="387" r:id="rId67"/>
    <p:sldId id="285" r:id="rId68"/>
    <p:sldId id="279" r:id="rId69"/>
    <p:sldId id="388" r:id="rId70"/>
    <p:sldId id="389" r:id="rId71"/>
    <p:sldId id="492" r:id="rId72"/>
    <p:sldId id="395" r:id="rId73"/>
    <p:sldId id="396" r:id="rId74"/>
    <p:sldId id="397" r:id="rId75"/>
    <p:sldId id="398" r:id="rId76"/>
    <p:sldId id="399" r:id="rId77"/>
    <p:sldId id="404" r:id="rId78"/>
    <p:sldId id="405" r:id="rId79"/>
    <p:sldId id="406" r:id="rId80"/>
    <p:sldId id="407" r:id="rId81"/>
    <p:sldId id="408" r:id="rId82"/>
    <p:sldId id="409" r:id="rId83"/>
    <p:sldId id="410" r:id="rId84"/>
    <p:sldId id="411" r:id="rId85"/>
    <p:sldId id="412" r:id="rId86"/>
    <p:sldId id="413" r:id="rId87"/>
    <p:sldId id="414" r:id="rId88"/>
    <p:sldId id="375" r:id="rId89"/>
    <p:sldId id="319" r:id="rId90"/>
    <p:sldId id="494" r:id="rId91"/>
    <p:sldId id="296" r:id="rId92"/>
    <p:sldId id="495" r:id="rId93"/>
    <p:sldId id="30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88707" autoAdjust="0"/>
  </p:normalViewPr>
  <p:slideViewPr>
    <p:cSldViewPr snapToGrid="0">
      <p:cViewPr varScale="1">
        <p:scale>
          <a:sx n="113" d="100"/>
          <a:sy n="113" d="100"/>
        </p:scale>
        <p:origin x="78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622"/>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D6298-35CE-43CB-8EEA-3135A698E698}" type="datetimeFigureOut">
              <a:rPr lang="en-US" smtClean="0"/>
              <a:t>2/13/25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93D70-214C-4073-BDC4-44A749555568}" type="slidenum">
              <a:rPr lang="en-US" smtClean="0"/>
              <a:t>‹#›</a:t>
            </a:fld>
            <a:endParaRPr lang="en-US" dirty="0"/>
          </a:p>
        </p:txBody>
      </p:sp>
    </p:spTree>
    <p:extLst>
      <p:ext uri="{BB962C8B-B14F-4D97-AF65-F5344CB8AC3E}">
        <p14:creationId xmlns:p14="http://schemas.microsoft.com/office/powerpoint/2010/main" val="2975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ssh</a:t>
            </a:r>
            <a:r>
              <a:rPr lang="en-US" dirty="0"/>
              <a:t> -L 4567:cslab189.cs.edinboro.edu:3389 jpatalon@cslab100.cs.edinboro.edu</a:t>
            </a:r>
          </a:p>
        </p:txBody>
      </p:sp>
      <p:sp>
        <p:nvSpPr>
          <p:cNvPr id="4" name="Slide Number Placeholder 3"/>
          <p:cNvSpPr>
            <a:spLocks noGrp="1"/>
          </p:cNvSpPr>
          <p:nvPr>
            <p:ph type="sldNum" sz="quarter" idx="10"/>
          </p:nvPr>
        </p:nvSpPr>
        <p:spPr/>
        <p:txBody>
          <a:bodyPr/>
          <a:lstStyle/>
          <a:p>
            <a:fld id="{CED4B2B1-5707-4CED-A9EE-C252E0C7FD22}" type="slidenum">
              <a:rPr lang="en-US" smtClean="0"/>
              <a:t>21</a:t>
            </a:fld>
            <a:endParaRPr lang="en-US"/>
          </a:p>
        </p:txBody>
      </p:sp>
    </p:spTree>
    <p:extLst>
      <p:ext uri="{BB962C8B-B14F-4D97-AF65-F5344CB8AC3E}">
        <p14:creationId xmlns:p14="http://schemas.microsoft.com/office/powerpoint/2010/main" val="201315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Trailing</a:t>
            </a:r>
            <a:r>
              <a:rPr lang="en-US" baseline="0" dirty="0"/>
              <a:t> period completes domain</a:t>
            </a:r>
          </a:p>
          <a:p>
            <a:r>
              <a:rPr lang="en-US" baseline="0" dirty="0"/>
              <a:t>Records without trailing period append domain name</a:t>
            </a:r>
          </a:p>
          <a:p>
            <a:r>
              <a:rPr lang="en-US" baseline="0" dirty="0"/>
              <a:t>MX records indicate mail server priority</a:t>
            </a:r>
          </a:p>
          <a:p>
            <a:r>
              <a:rPr lang="en-US" baseline="0" dirty="0"/>
              <a:t>TXT records shows SPF record; SPF in TXT has been deprecated, SPF has its own record type</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46</a:t>
            </a:fld>
            <a:endParaRPr lang="en-US"/>
          </a:p>
        </p:txBody>
      </p:sp>
    </p:spTree>
    <p:extLst>
      <p:ext uri="{BB962C8B-B14F-4D97-AF65-F5344CB8AC3E}">
        <p14:creationId xmlns:p14="http://schemas.microsoft.com/office/powerpoint/2010/main" val="239421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RFC 1035</a:t>
            </a:r>
            <a:r>
              <a:rPr lang="en-US" baseline="0" dirty="0"/>
              <a:t> Defines SOA</a:t>
            </a:r>
          </a:p>
          <a:p>
            <a:r>
              <a:rPr lang="en-US" dirty="0"/>
              <a:t>RFC 1912</a:t>
            </a:r>
            <a:r>
              <a:rPr lang="en-US" baseline="0" dirty="0"/>
              <a:t> specifies serial in format </a:t>
            </a:r>
            <a:r>
              <a:rPr lang="en-US" baseline="0" dirty="0" err="1"/>
              <a:t>YYYYMMDDnn</a:t>
            </a:r>
            <a:endParaRPr lang="en-US" baseline="0" dirty="0"/>
          </a:p>
          <a:p>
            <a:r>
              <a:rPr lang="en-US" baseline="0" dirty="0"/>
              <a:t>Email format replaces first period with an @ sign (ex: jpatalon.Edinboro.edu = jpatalon@Edinboro.edu); escape the first period with a backslash if desired (</a:t>
            </a:r>
            <a:r>
              <a:rPr lang="en-US" baseline="0" dirty="0" err="1"/>
              <a:t>jason</a:t>
            </a:r>
            <a:r>
              <a:rPr lang="en-US" baseline="0" dirty="0"/>
              <a:t>.\.patalon.Edinboro.edu)</a:t>
            </a:r>
          </a:p>
        </p:txBody>
      </p:sp>
      <p:sp>
        <p:nvSpPr>
          <p:cNvPr id="4" name="Slide Number Placeholder 3"/>
          <p:cNvSpPr>
            <a:spLocks noGrp="1"/>
          </p:cNvSpPr>
          <p:nvPr>
            <p:ph type="sldNum" sz="quarter" idx="10"/>
          </p:nvPr>
        </p:nvSpPr>
        <p:spPr/>
        <p:txBody>
          <a:bodyPr/>
          <a:lstStyle/>
          <a:p>
            <a:fld id="{CED4B2B1-5707-4CED-A9EE-C252E0C7FD22}" type="slidenum">
              <a:rPr lang="en-US" smtClean="0"/>
              <a:t>47</a:t>
            </a:fld>
            <a:endParaRPr lang="en-US"/>
          </a:p>
        </p:txBody>
      </p:sp>
    </p:spTree>
    <p:extLst>
      <p:ext uri="{BB962C8B-B14F-4D97-AF65-F5344CB8AC3E}">
        <p14:creationId xmlns:p14="http://schemas.microsoft.com/office/powerpoint/2010/main" val="237915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RFC 1912</a:t>
            </a:r>
            <a:r>
              <a:rPr lang="en-US" baseline="0" dirty="0"/>
              <a:t> specifies refresh, retry, expire</a:t>
            </a:r>
          </a:p>
          <a:p>
            <a:r>
              <a:rPr lang="en-US" baseline="0" dirty="0"/>
              <a:t>RFC 2308 specifies minimum</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48</a:t>
            </a:fld>
            <a:endParaRPr lang="en-US"/>
          </a:p>
        </p:txBody>
      </p:sp>
    </p:spTree>
    <p:extLst>
      <p:ext uri="{BB962C8B-B14F-4D97-AF65-F5344CB8AC3E}">
        <p14:creationId xmlns:p14="http://schemas.microsoft.com/office/powerpoint/2010/main" val="350753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49</a:t>
            </a:fld>
            <a:endParaRPr lang="en-US"/>
          </a:p>
        </p:txBody>
      </p:sp>
    </p:spTree>
    <p:extLst>
      <p:ext uri="{BB962C8B-B14F-4D97-AF65-F5344CB8AC3E}">
        <p14:creationId xmlns:p14="http://schemas.microsoft.com/office/powerpoint/2010/main" val="326467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February</a:t>
            </a:r>
            <a:r>
              <a:rPr lang="en-US" baseline="0" dirty="0"/>
              <a:t> 2011 – IPv4 address pool exhausted.</a:t>
            </a:r>
            <a:endParaRPr lang="en-US" dirty="0"/>
          </a:p>
          <a:p>
            <a:r>
              <a:rPr lang="en-US" dirty="0"/>
              <a:t>March 2011 – Nortel Networks sold 666,624 IPv4 address to Microsoft for $7.5million - $11.25 per IP address</a:t>
            </a:r>
          </a:p>
        </p:txBody>
      </p:sp>
      <p:sp>
        <p:nvSpPr>
          <p:cNvPr id="4" name="Slide Number Placeholder 3"/>
          <p:cNvSpPr>
            <a:spLocks noGrp="1"/>
          </p:cNvSpPr>
          <p:nvPr>
            <p:ph type="sldNum" sz="quarter" idx="10"/>
          </p:nvPr>
        </p:nvSpPr>
        <p:spPr/>
        <p:txBody>
          <a:bodyPr/>
          <a:lstStyle/>
          <a:p>
            <a:fld id="{CED4B2B1-5707-4CED-A9EE-C252E0C7FD22}" type="slidenum">
              <a:rPr lang="en-US" smtClean="0"/>
              <a:t>50</a:t>
            </a:fld>
            <a:endParaRPr lang="en-US"/>
          </a:p>
        </p:txBody>
      </p:sp>
    </p:spTree>
    <p:extLst>
      <p:ext uri="{BB962C8B-B14F-4D97-AF65-F5344CB8AC3E}">
        <p14:creationId xmlns:p14="http://schemas.microsoft.com/office/powerpoint/2010/main" val="392460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hints tell</a:t>
            </a:r>
            <a:r>
              <a:rPr lang="en-US" baseline="0" dirty="0"/>
              <a:t> a name server the initial root DNS server IP addresses.  Root hints are maintained locally on a recursive DNS server.</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53</a:t>
            </a:fld>
            <a:endParaRPr lang="en-US"/>
          </a:p>
        </p:txBody>
      </p:sp>
    </p:spTree>
    <p:extLst>
      <p:ext uri="{BB962C8B-B14F-4D97-AF65-F5344CB8AC3E}">
        <p14:creationId xmlns:p14="http://schemas.microsoft.com/office/powerpoint/2010/main" val="390611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DDOS against recursive servers</a:t>
            </a:r>
          </a:p>
          <a:p>
            <a:r>
              <a:rPr lang="en-US" dirty="0"/>
              <a:t>Recursive may only be allowed depending on source of query</a:t>
            </a:r>
          </a:p>
        </p:txBody>
      </p:sp>
      <p:sp>
        <p:nvSpPr>
          <p:cNvPr id="4" name="Slide Number Placeholder 3"/>
          <p:cNvSpPr>
            <a:spLocks noGrp="1"/>
          </p:cNvSpPr>
          <p:nvPr>
            <p:ph type="sldNum" sz="quarter" idx="10"/>
          </p:nvPr>
        </p:nvSpPr>
        <p:spPr/>
        <p:txBody>
          <a:bodyPr/>
          <a:lstStyle/>
          <a:p>
            <a:fld id="{CED4B2B1-5707-4CED-A9EE-C252E0C7FD22}" type="slidenum">
              <a:rPr lang="en-US" smtClean="0"/>
              <a:t>59</a:t>
            </a:fld>
            <a:endParaRPr lang="en-US"/>
          </a:p>
        </p:txBody>
      </p:sp>
    </p:spTree>
    <p:extLst>
      <p:ext uri="{BB962C8B-B14F-4D97-AF65-F5344CB8AC3E}">
        <p14:creationId xmlns:p14="http://schemas.microsoft.com/office/powerpoint/2010/main" val="141308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DDOS against recursive 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Recursive may only be allowed depending on source of query</a:t>
            </a:r>
          </a:p>
        </p:txBody>
      </p:sp>
      <p:sp>
        <p:nvSpPr>
          <p:cNvPr id="4" name="Slide Number Placeholder 3"/>
          <p:cNvSpPr>
            <a:spLocks noGrp="1"/>
          </p:cNvSpPr>
          <p:nvPr>
            <p:ph type="sldNum" sz="quarter" idx="10"/>
          </p:nvPr>
        </p:nvSpPr>
        <p:spPr/>
        <p:txBody>
          <a:bodyPr/>
          <a:lstStyle/>
          <a:p>
            <a:fld id="{CED4B2B1-5707-4CED-A9EE-C252E0C7FD22}" type="slidenum">
              <a:rPr lang="en-US" smtClean="0"/>
              <a:t>60</a:t>
            </a:fld>
            <a:endParaRPr lang="en-US"/>
          </a:p>
        </p:txBody>
      </p:sp>
    </p:spTree>
    <p:extLst>
      <p:ext uri="{BB962C8B-B14F-4D97-AF65-F5344CB8AC3E}">
        <p14:creationId xmlns:p14="http://schemas.microsoft.com/office/powerpoint/2010/main" val="217904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a:t>
            </a:r>
            <a:r>
              <a:rPr lang="en-US" dirty="0" err="1"/>
              <a:t>nameservers</a:t>
            </a:r>
            <a:r>
              <a:rPr lang="en-US" dirty="0"/>
              <a:t>:</a:t>
            </a:r>
            <a:r>
              <a:rPr lang="en-US" baseline="0" dirty="0"/>
              <a:t> RFC 2182</a:t>
            </a:r>
          </a:p>
          <a:p>
            <a:r>
              <a:rPr lang="en-US" baseline="0" dirty="0"/>
              <a:t>UDP Packets 512bytes</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65</a:t>
            </a:fld>
            <a:endParaRPr lang="en-US"/>
          </a:p>
        </p:txBody>
      </p:sp>
    </p:spTree>
    <p:extLst>
      <p:ext uri="{BB962C8B-B14F-4D97-AF65-F5344CB8AC3E}">
        <p14:creationId xmlns:p14="http://schemas.microsoft.com/office/powerpoint/2010/main" val="360245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67</a:t>
            </a:fld>
            <a:endParaRPr lang="en-US"/>
          </a:p>
        </p:txBody>
      </p:sp>
    </p:spTree>
    <p:extLst>
      <p:ext uri="{BB962C8B-B14F-4D97-AF65-F5344CB8AC3E}">
        <p14:creationId xmlns:p14="http://schemas.microsoft.com/office/powerpoint/2010/main" val="294429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create SSH tunnels through multiple devices!</a:t>
            </a:r>
          </a:p>
        </p:txBody>
      </p:sp>
      <p:sp>
        <p:nvSpPr>
          <p:cNvPr id="4" name="Slide Number Placeholder 3"/>
          <p:cNvSpPr>
            <a:spLocks noGrp="1"/>
          </p:cNvSpPr>
          <p:nvPr>
            <p:ph type="sldNum" sz="quarter" idx="10"/>
          </p:nvPr>
        </p:nvSpPr>
        <p:spPr/>
        <p:txBody>
          <a:bodyPr/>
          <a:lstStyle/>
          <a:p>
            <a:fld id="{CED4B2B1-5707-4CED-A9EE-C252E0C7FD22}" type="slidenum">
              <a:rPr lang="en-US" smtClean="0"/>
              <a:t>22</a:t>
            </a:fld>
            <a:endParaRPr lang="en-US"/>
          </a:p>
        </p:txBody>
      </p:sp>
    </p:spTree>
    <p:extLst>
      <p:ext uri="{BB962C8B-B14F-4D97-AF65-F5344CB8AC3E}">
        <p14:creationId xmlns:p14="http://schemas.microsoft.com/office/powerpoint/2010/main" val="92536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IP addresses are analogous to telephone numbers</a:t>
            </a:r>
          </a:p>
          <a:p>
            <a:r>
              <a:rPr lang="en-US" dirty="0"/>
              <a:t>DNS Servers maintain the telephone directory</a:t>
            </a:r>
          </a:p>
        </p:txBody>
      </p:sp>
      <p:sp>
        <p:nvSpPr>
          <p:cNvPr id="4" name="Slide Number Placeholder 3"/>
          <p:cNvSpPr>
            <a:spLocks noGrp="1"/>
          </p:cNvSpPr>
          <p:nvPr>
            <p:ph type="sldNum" sz="quarter" idx="10"/>
          </p:nvPr>
        </p:nvSpPr>
        <p:spPr/>
        <p:txBody>
          <a:bodyPr/>
          <a:lstStyle/>
          <a:p>
            <a:fld id="{CED4B2B1-5707-4CED-A9EE-C252E0C7FD22}" type="slidenum">
              <a:rPr lang="en-US" smtClean="0"/>
              <a:t>32</a:t>
            </a:fld>
            <a:endParaRPr lang="en-US"/>
          </a:p>
        </p:txBody>
      </p:sp>
    </p:spTree>
    <p:extLst>
      <p:ext uri="{BB962C8B-B14F-4D97-AF65-F5344CB8AC3E}">
        <p14:creationId xmlns:p14="http://schemas.microsoft.com/office/powerpoint/2010/main" val="328860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13 Root </a:t>
            </a:r>
            <a:r>
              <a:rPr lang="en-US" dirty="0" err="1"/>
              <a:t>nameservers</a:t>
            </a:r>
            <a:r>
              <a:rPr lang="en-US" dirty="0"/>
              <a:t> maintainers, </a:t>
            </a:r>
            <a:r>
              <a:rPr lang="en-US" baseline="0" dirty="0"/>
              <a:t>such as </a:t>
            </a:r>
            <a:r>
              <a:rPr lang="en-US" baseline="0" dirty="0" err="1"/>
              <a:t>verisign</a:t>
            </a:r>
            <a:r>
              <a:rPr lang="en-US" baseline="0" dirty="0"/>
              <a:t>, </a:t>
            </a:r>
            <a:r>
              <a:rPr lang="en-US" baseline="0" dirty="0" err="1"/>
              <a:t>nasa</a:t>
            </a:r>
            <a:r>
              <a:rPr lang="en-US" baseline="0" dirty="0"/>
              <a:t> &amp; U of Maryland</a:t>
            </a:r>
          </a:p>
          <a:p>
            <a:r>
              <a:rPr lang="en-US" dirty="0"/>
              <a:t>259</a:t>
            </a:r>
            <a:r>
              <a:rPr lang="en-US" baseline="0" dirty="0"/>
              <a:t> total root servers (as of 11/30/11)</a:t>
            </a:r>
          </a:p>
          <a:p>
            <a:r>
              <a:rPr lang="en-US" baseline="0" dirty="0"/>
              <a:t>273 TLD’s</a:t>
            </a:r>
          </a:p>
          <a:p>
            <a:r>
              <a:rPr lang="en-US" baseline="0" dirty="0"/>
              <a:t>63 characters per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127 levels max</a:t>
            </a:r>
          </a:p>
          <a:p>
            <a:r>
              <a:rPr lang="en-US" baseline="0" dirty="0"/>
              <a:t>253 characters per FQDN</a:t>
            </a:r>
          </a:p>
        </p:txBody>
      </p:sp>
      <p:sp>
        <p:nvSpPr>
          <p:cNvPr id="4" name="Slide Number Placeholder 3"/>
          <p:cNvSpPr>
            <a:spLocks noGrp="1"/>
          </p:cNvSpPr>
          <p:nvPr>
            <p:ph type="sldNum" sz="quarter" idx="10"/>
          </p:nvPr>
        </p:nvSpPr>
        <p:spPr/>
        <p:txBody>
          <a:bodyPr/>
          <a:lstStyle/>
          <a:p>
            <a:fld id="{CED4B2B1-5707-4CED-A9EE-C252E0C7FD22}" type="slidenum">
              <a:rPr lang="en-US" smtClean="0"/>
              <a:t>33</a:t>
            </a:fld>
            <a:endParaRPr lang="en-US"/>
          </a:p>
        </p:txBody>
      </p:sp>
    </p:spTree>
    <p:extLst>
      <p:ext uri="{BB962C8B-B14F-4D97-AF65-F5344CB8AC3E}">
        <p14:creationId xmlns:p14="http://schemas.microsoft.com/office/powerpoint/2010/main" val="159853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 more types of records available</a:t>
            </a:r>
          </a:p>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34</a:t>
            </a:fld>
            <a:endParaRPr lang="en-US"/>
          </a:p>
        </p:txBody>
      </p:sp>
    </p:spTree>
    <p:extLst>
      <p:ext uri="{BB962C8B-B14F-4D97-AF65-F5344CB8AC3E}">
        <p14:creationId xmlns:p14="http://schemas.microsoft.com/office/powerpoint/2010/main" val="343464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35</a:t>
            </a:fld>
            <a:endParaRPr lang="en-US"/>
          </a:p>
        </p:txBody>
      </p:sp>
    </p:spTree>
    <p:extLst>
      <p:ext uri="{BB962C8B-B14F-4D97-AF65-F5344CB8AC3E}">
        <p14:creationId xmlns:p14="http://schemas.microsoft.com/office/powerpoint/2010/main" val="93566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Servers can be both recursive and non-recursive depending on source of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single server can act</a:t>
            </a:r>
            <a:r>
              <a:rPr lang="en-US" baseline="0" dirty="0"/>
              <a:t> as multiple types</a:t>
            </a:r>
          </a:p>
        </p:txBody>
      </p:sp>
      <p:sp>
        <p:nvSpPr>
          <p:cNvPr id="4" name="Slide Number Placeholder 3"/>
          <p:cNvSpPr>
            <a:spLocks noGrp="1"/>
          </p:cNvSpPr>
          <p:nvPr>
            <p:ph type="sldNum" sz="quarter" idx="10"/>
          </p:nvPr>
        </p:nvSpPr>
        <p:spPr/>
        <p:txBody>
          <a:bodyPr/>
          <a:lstStyle/>
          <a:p>
            <a:fld id="{CED4B2B1-5707-4CED-A9EE-C252E0C7FD22}" type="slidenum">
              <a:rPr lang="en-US" smtClean="0"/>
              <a:t>40</a:t>
            </a:fld>
            <a:endParaRPr lang="en-US"/>
          </a:p>
        </p:txBody>
      </p:sp>
    </p:spTree>
    <p:extLst>
      <p:ext uri="{BB962C8B-B14F-4D97-AF65-F5344CB8AC3E}">
        <p14:creationId xmlns:p14="http://schemas.microsoft.com/office/powerpoint/2010/main" val="284157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42</a:t>
            </a:fld>
            <a:endParaRPr lang="en-US"/>
          </a:p>
        </p:txBody>
      </p:sp>
    </p:spTree>
    <p:extLst>
      <p:ext uri="{BB962C8B-B14F-4D97-AF65-F5344CB8AC3E}">
        <p14:creationId xmlns:p14="http://schemas.microsoft.com/office/powerpoint/2010/main" val="198183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 more types of records available</a:t>
            </a:r>
          </a:p>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45</a:t>
            </a:fld>
            <a:endParaRPr lang="en-US"/>
          </a:p>
        </p:txBody>
      </p:sp>
    </p:spTree>
    <p:extLst>
      <p:ext uri="{BB962C8B-B14F-4D97-AF65-F5344CB8AC3E}">
        <p14:creationId xmlns:p14="http://schemas.microsoft.com/office/powerpoint/2010/main" val="88410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FB6464-7933-4304-9B3B-EF6CCF3A15CA}"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9336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EC3A-57F8-4009-9DBE-7ADDF509CDFE}"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5596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BAB5F-956B-4E41-8E84-5F4E4D799FEE}"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3491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8C4B0-2A61-46D7-B805-B2731465A9D1}"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089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09CCF-1633-4270-B282-25954267FA8D}"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20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20E42-2C67-4BC0-A733-4CDC4CFB138A}"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2658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276FD-EF8F-4886-9EB1-BFA8FFC8E06D}"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119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90BB81-E1DA-4394-B30F-12539360E77B}" type="datetime1">
              <a:rPr lang="en-US" smtClean="0"/>
              <a:t>2/13/25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52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B4CC82-D169-422E-A48E-4C9E116071E1}" type="datetime1">
              <a:rPr lang="en-US" smtClean="0"/>
              <a:t>2/13/25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70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B61A5-ADA6-4256-9075-9344F53E9EAA}" type="datetime1">
              <a:rPr lang="en-US" smtClean="0"/>
              <a:t>2/13/25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4009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231B3-7B8A-4179-ACEE-2086BDE1D79A}"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8460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B0C27-DB6D-49F7-B6D0-AC1122E6377E}"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4342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C059C-955F-4FE2-8413-4A56142879FA}"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42519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41AB0-D9E8-4357-BE92-D13DF45A23D2}"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56850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13EAF-241F-4638-880B-DAFDCC282E37}"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52706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6C7346-6563-4269-9F58-E50EB2C38634}"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2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9FD16-8ED7-4A5A-9AAF-31F8334760D9}"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2572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C13546-ED48-42B8-9905-65514D4861EA}"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29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68CED-DA09-479B-B8E0-C5B1BEAE9981}"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39931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03974A-E042-464B-AD7B-1507ED2BFB62}" type="datetime1">
              <a:rPr lang="en-US" smtClean="0"/>
              <a:t>2/13/25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38518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E2AC8-E9A0-4ACC-B657-EB651DE5E03E}" type="datetime1">
              <a:rPr lang="en-US" smtClean="0"/>
              <a:t>2/13/25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3950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4C164E-A612-4386-AA3D-DE16D2DBE737}" type="datetime1">
              <a:rPr lang="en-US" smtClean="0"/>
              <a:t>2/13/25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86162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91B2B-FB59-438A-ACDC-47701874B650}"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906276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6F18A5-EBA6-49C8-A8DF-1C8F2C5306DC}" type="datetime1">
              <a:rPr lang="en-US" smtClean="0"/>
              <a:t>2/13/25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194311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8AC05-A270-4A85-BD49-D1BEE74B6105}"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63230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EAC9B-AF37-4663-9128-A74879FD23BB}"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562098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3715-7FD4-4E51-99DB-DCE0FC772BFF}" type="datetime1">
              <a:rPr lang="en-US" smtClean="0"/>
              <a:t>2/13/25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19041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3CAFE-C5BB-40FB-A774-4FE614115DD2}"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1806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F513E-DAF2-4773-90A1-79213E3BE21B}" type="datetime1">
              <a:rPr lang="en-US" smtClean="0"/>
              <a:t>2/13/25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031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D1A736-8C64-4635-88CC-AE9A1744241C}" type="datetime1">
              <a:rPr lang="en-US" smtClean="0"/>
              <a:t>2/13/25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967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3454B-6CC6-4106-8A25-8BBBE77444DB}" type="datetime1">
              <a:rPr lang="en-US" smtClean="0"/>
              <a:t>2/13/25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9425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C4F41-D7D5-41C9-BDB1-E320C9E65C2E}"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86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80923-0AF4-4163-8A3C-9B6F5BD15DAA}" type="datetime1">
              <a:rPr lang="en-US" smtClean="0"/>
              <a:t>2/13/25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1387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7447460-AEBE-474F-8828-452E13E71E98}" type="datetime1">
              <a:rPr lang="en-US" smtClean="0"/>
              <a:t>2/13/25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9766549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0950942-1EA8-4C94-887E-24B9B2BC3CF9}" type="datetime1">
              <a:rPr lang="en-US" smtClean="0"/>
              <a:t>2/13/25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6861891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447460-AEBE-474F-8828-452E13E71E98}" type="datetime1">
              <a:rPr lang="en-US" smtClean="0"/>
              <a:t>2/13/25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519047-9AFA-4A82-8069-D12132B7B90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0064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oftware.sonicwall.com/GlobalVPNClient/184-011921-00_REV_A_GVCSetup64.exe"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cs_student@jpatalon.cs.Edinboro.edu" TargetMode="External"/><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root@csci325-125.math.cs.edinboro.edu"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hyperlink" Target="http://www.intodns.com/mtsd.org" TargetMode="External"/><Relationship Id="rId2" Type="http://schemas.openxmlformats.org/officeDocument/2006/relationships/hyperlink" Target="http://www.intodns.com/eupcs.org" TargetMode="External"/><Relationship Id="rId1" Type="http://schemas.openxmlformats.org/officeDocument/2006/relationships/slideLayout" Target="../slideLayouts/slideLayout24.xml"/><Relationship Id="rId5" Type="http://schemas.openxmlformats.org/officeDocument/2006/relationships/hyperlink" Target="http://www.intodns.com/megastuff.biz" TargetMode="External"/><Relationship Id="rId4" Type="http://schemas.openxmlformats.org/officeDocument/2006/relationships/hyperlink" Target="http://www.intodns.com/edinboro.edu"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cisco.com/web/about/security/intelligence/dns-bcp.html" TargetMode="External"/><Relationship Id="rId3" Type="http://schemas.openxmlformats.org/officeDocument/2006/relationships/hyperlink" Target="http://en.wikipedia.org/wiki/Domain_Name_System" TargetMode="External"/><Relationship Id="rId7" Type="http://schemas.openxmlformats.org/officeDocument/2006/relationships/hyperlink" Target="http://www.dnsvalidation.com/"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hyperlink" Target="http://domainincite.com/microsoft-spends-7-5-million-on-ip-addresses/" TargetMode="External"/><Relationship Id="rId11" Type="http://schemas.openxmlformats.org/officeDocument/2006/relationships/image" Target="../media/image38.png"/><Relationship Id="rId5" Type="http://schemas.openxmlformats.org/officeDocument/2006/relationships/hyperlink" Target="http://root-servers.org/" TargetMode="External"/><Relationship Id="rId10" Type="http://schemas.openxmlformats.org/officeDocument/2006/relationships/hyperlink" Target="http://www.zytrax.com/books/dns/" TargetMode="External"/><Relationship Id="rId4" Type="http://schemas.openxmlformats.org/officeDocument/2006/relationships/hyperlink" Target="http://intodns.com/" TargetMode="External"/><Relationship Id="rId9" Type="http://schemas.openxmlformats.org/officeDocument/2006/relationships/hyperlink" Target="http://technet.microsoft.com/en-us/library/cc778439(WS.10).aspx"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csci325-125.math.cs.edinboro.edu/"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jpatalon.cs.edinboro.edu/csci325.001.201720/classfiles/assignment5check.sh" TargetMode="Externa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p:cNvSpPr>
            <a:spLocks noGrp="1"/>
          </p:cNvSpPr>
          <p:nvPr>
            <p:ph type="subTitle" idx="1"/>
          </p:nvPr>
        </p:nvSpPr>
        <p:spPr>
          <a:xfrm>
            <a:off x="1100051" y="4455621"/>
            <a:ext cx="10058400" cy="1392520"/>
          </a:xfrm>
        </p:spPr>
        <p:txBody>
          <a:bodyPr>
            <a:normAutofit lnSpcReduction="10000"/>
          </a:bodyPr>
          <a:lstStyle/>
          <a:p>
            <a:r>
              <a:rPr lang="en-US" dirty="0"/>
              <a:t>Spring 2025 – Week 4-1 – February 4</a:t>
            </a:r>
            <a:r>
              <a:rPr lang="en-US" baseline="30000" dirty="0"/>
              <a:t>th</a:t>
            </a:r>
            <a:r>
              <a:rPr lang="en-US" dirty="0"/>
              <a:t>, 2025</a:t>
            </a:r>
          </a:p>
          <a:p>
            <a:r>
              <a:rPr lang="en-US" dirty="0"/>
              <a:t>Users &amp; Groups, Command Line, Startup &amp; Shutdown</a:t>
            </a:r>
          </a:p>
          <a:p>
            <a:r>
              <a:rPr lang="en-US" dirty="0"/>
              <a:t>Prof. Jason </a:t>
            </a:r>
            <a:r>
              <a:rPr lang="en-US" dirty="0" err="1"/>
              <a:t>Patalon</a:t>
            </a:r>
            <a:endParaRPr lang="en-US" dirty="0"/>
          </a:p>
        </p:txBody>
      </p:sp>
    </p:spTree>
    <p:extLst>
      <p:ext uri="{BB962C8B-B14F-4D97-AF65-F5344CB8AC3E}">
        <p14:creationId xmlns:p14="http://schemas.microsoft.com/office/powerpoint/2010/main" val="377065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01E3-0878-4448-8C92-609D99249AF5}"/>
              </a:ext>
            </a:extLst>
          </p:cNvPr>
          <p:cNvSpPr>
            <a:spLocks noGrp="1"/>
          </p:cNvSpPr>
          <p:nvPr>
            <p:ph type="title"/>
          </p:nvPr>
        </p:nvSpPr>
        <p:spPr/>
        <p:txBody>
          <a:bodyPr/>
          <a:lstStyle/>
          <a:p>
            <a:r>
              <a:rPr lang="en-US" dirty="0"/>
              <a:t>Connecting to our VM’s</a:t>
            </a:r>
          </a:p>
        </p:txBody>
      </p:sp>
      <p:sp>
        <p:nvSpPr>
          <p:cNvPr id="3" name="Content Placeholder 2">
            <a:extLst>
              <a:ext uri="{FF2B5EF4-FFF2-40B4-BE49-F238E27FC236}">
                <a16:creationId xmlns:a16="http://schemas.microsoft.com/office/drawing/2014/main" id="{C011CFE7-B57D-9EC6-005D-A1034CE4F972}"/>
              </a:ext>
            </a:extLst>
          </p:cNvPr>
          <p:cNvSpPr>
            <a:spLocks noGrp="1"/>
          </p:cNvSpPr>
          <p:nvPr>
            <p:ph idx="1"/>
          </p:nvPr>
        </p:nvSpPr>
        <p:spPr>
          <a:xfrm>
            <a:off x="1097280" y="1845734"/>
            <a:ext cx="10058400" cy="4408310"/>
          </a:xfrm>
        </p:spPr>
        <p:txBody>
          <a:bodyPr/>
          <a:lstStyle/>
          <a:p>
            <a:r>
              <a:rPr lang="en-US" dirty="0"/>
              <a:t>New method of connecting to CS Network</a:t>
            </a:r>
          </a:p>
          <a:p>
            <a:r>
              <a:rPr lang="en-US" dirty="0"/>
              <a:t>Connect to VPN</a:t>
            </a:r>
          </a:p>
          <a:p>
            <a:pPr lvl="1"/>
            <a:r>
              <a:rPr lang="en-US" dirty="0"/>
              <a:t>Windows Thick Client</a:t>
            </a:r>
          </a:p>
          <a:p>
            <a:pPr lvl="1"/>
            <a:r>
              <a:rPr lang="en-US" dirty="0"/>
              <a:t>Windows L2TP</a:t>
            </a:r>
          </a:p>
          <a:p>
            <a:pPr lvl="1"/>
            <a:r>
              <a:rPr lang="en-US" dirty="0"/>
              <a:t>MacOS L2TP</a:t>
            </a:r>
          </a:p>
          <a:p>
            <a:pPr lvl="1"/>
            <a:r>
              <a:rPr lang="en-US" dirty="0"/>
              <a:t>Chromebook/Linux L2TP?</a:t>
            </a:r>
          </a:p>
          <a:p>
            <a:pPr lvl="2"/>
            <a:r>
              <a:rPr lang="en-US" dirty="0"/>
              <a:t>Untested…</a:t>
            </a:r>
          </a:p>
          <a:p>
            <a:r>
              <a:rPr lang="en-US" dirty="0"/>
              <a:t>EUP-CS VPN</a:t>
            </a:r>
          </a:p>
          <a:p>
            <a:pPr lvl="1"/>
            <a:r>
              <a:rPr lang="en-US" dirty="0"/>
              <a:t>Remote host: 147.64.2.12 (</a:t>
            </a:r>
            <a:r>
              <a:rPr lang="en-US" dirty="0" err="1"/>
              <a:t>vpn.cs.edinboro.edu</a:t>
            </a:r>
            <a:r>
              <a:rPr lang="en-US" dirty="0"/>
              <a:t> or </a:t>
            </a:r>
            <a:r>
              <a:rPr lang="en-US" dirty="0" err="1"/>
              <a:t>vpn.ultrastuff.net</a:t>
            </a:r>
            <a:r>
              <a:rPr lang="en-US" dirty="0"/>
              <a:t>)</a:t>
            </a:r>
          </a:p>
          <a:p>
            <a:pPr lvl="1"/>
            <a:r>
              <a:rPr lang="en-US" dirty="0"/>
              <a:t>Pre-Shared Key: &lt;</a:t>
            </a:r>
            <a:r>
              <a:rPr lang="en-US" dirty="0" err="1"/>
              <a:t>credentials.txt</a:t>
            </a:r>
            <a:r>
              <a:rPr lang="en-US" dirty="0"/>
              <a:t>&gt;</a:t>
            </a:r>
          </a:p>
          <a:p>
            <a:pPr lvl="1"/>
            <a:r>
              <a:rPr lang="en-US" dirty="0"/>
              <a:t>Username and password for students</a:t>
            </a:r>
          </a:p>
          <a:p>
            <a:pPr lvl="2"/>
            <a:r>
              <a:rPr lang="en-US" dirty="0"/>
              <a:t>Username: &lt;</a:t>
            </a:r>
            <a:r>
              <a:rPr lang="en-US" dirty="0" err="1"/>
              <a:t>credentials.txt</a:t>
            </a:r>
            <a:r>
              <a:rPr lang="en-US" dirty="0"/>
              <a:t>&gt;</a:t>
            </a:r>
          </a:p>
          <a:p>
            <a:pPr lvl="2"/>
            <a:r>
              <a:rPr lang="en-US" dirty="0"/>
              <a:t>Password: &lt;</a:t>
            </a:r>
            <a:r>
              <a:rPr lang="en-US" dirty="0" err="1"/>
              <a:t>credentials.txt</a:t>
            </a:r>
            <a:r>
              <a:rPr lang="en-US" dirty="0"/>
              <a:t>&gt;</a:t>
            </a:r>
          </a:p>
          <a:p>
            <a:endParaRPr lang="en-US" dirty="0"/>
          </a:p>
        </p:txBody>
      </p:sp>
      <p:sp>
        <p:nvSpPr>
          <p:cNvPr id="4" name="Slide Number Placeholder 3">
            <a:extLst>
              <a:ext uri="{FF2B5EF4-FFF2-40B4-BE49-F238E27FC236}">
                <a16:creationId xmlns:a16="http://schemas.microsoft.com/office/drawing/2014/main" id="{00112996-4E97-626F-A6D4-BE90E13DE513}"/>
              </a:ext>
            </a:extLst>
          </p:cNvPr>
          <p:cNvSpPr>
            <a:spLocks noGrp="1"/>
          </p:cNvSpPr>
          <p:nvPr>
            <p:ph type="sldNum" sz="quarter" idx="12"/>
          </p:nvPr>
        </p:nvSpPr>
        <p:spPr/>
        <p:txBody>
          <a:bodyPr/>
          <a:lstStyle/>
          <a:p>
            <a:fld id="{8B519047-9AFA-4A82-8069-D12132B7B90E}" type="slidenum">
              <a:rPr lang="en-US" smtClean="0"/>
              <a:t>10</a:t>
            </a:fld>
            <a:endParaRPr lang="en-US" dirty="0"/>
          </a:p>
        </p:txBody>
      </p:sp>
      <p:sp>
        <p:nvSpPr>
          <p:cNvPr id="6" name="Rectangle 5">
            <a:extLst>
              <a:ext uri="{FF2B5EF4-FFF2-40B4-BE49-F238E27FC236}">
                <a16:creationId xmlns:a16="http://schemas.microsoft.com/office/drawing/2014/main" id="{A350A481-163D-3BEB-FE51-45F9E82C219E}"/>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7" name="Picture 2" descr="VPN - fast proxy + secure - Apps on ...">
            <a:extLst>
              <a:ext uri="{FF2B5EF4-FFF2-40B4-BE49-F238E27FC236}">
                <a16:creationId xmlns:a16="http://schemas.microsoft.com/office/drawing/2014/main" id="{B2CB0BBB-9949-3FAA-3B9C-8F3CDECFD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7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AFD4-A913-B168-A723-AC8079F816C4}"/>
              </a:ext>
            </a:extLst>
          </p:cNvPr>
          <p:cNvSpPr>
            <a:spLocks noGrp="1"/>
          </p:cNvSpPr>
          <p:nvPr>
            <p:ph type="title"/>
          </p:nvPr>
        </p:nvSpPr>
        <p:spPr>
          <a:xfrm>
            <a:off x="1097280" y="286603"/>
            <a:ext cx="10712918" cy="1450757"/>
          </a:xfrm>
        </p:spPr>
        <p:txBody>
          <a:bodyPr/>
          <a:lstStyle/>
          <a:p>
            <a:r>
              <a:rPr lang="en-US" dirty="0"/>
              <a:t>Create a VPN Connection – Windows Client</a:t>
            </a:r>
          </a:p>
        </p:txBody>
      </p:sp>
      <p:sp>
        <p:nvSpPr>
          <p:cNvPr id="3" name="Content Placeholder 2">
            <a:extLst>
              <a:ext uri="{FF2B5EF4-FFF2-40B4-BE49-F238E27FC236}">
                <a16:creationId xmlns:a16="http://schemas.microsoft.com/office/drawing/2014/main" id="{494F485D-8CFA-B34A-16D6-DCE9A302486B}"/>
              </a:ext>
            </a:extLst>
          </p:cNvPr>
          <p:cNvSpPr>
            <a:spLocks noGrp="1"/>
          </p:cNvSpPr>
          <p:nvPr>
            <p:ph idx="1"/>
          </p:nvPr>
        </p:nvSpPr>
        <p:spPr>
          <a:xfrm>
            <a:off x="1097280" y="1845733"/>
            <a:ext cx="10058400" cy="4391437"/>
          </a:xfrm>
        </p:spPr>
        <p:txBody>
          <a:bodyPr/>
          <a:lstStyle/>
          <a:p>
            <a:r>
              <a:rPr lang="en-US" dirty="0"/>
              <a:t>Windows – </a:t>
            </a:r>
            <a:r>
              <a:rPr lang="en-US" dirty="0" err="1"/>
              <a:t>Sonicwall</a:t>
            </a:r>
            <a:r>
              <a:rPr lang="en-US" dirty="0"/>
              <a:t> VPN Client</a:t>
            </a:r>
          </a:p>
          <a:p>
            <a:pPr lvl="1"/>
            <a:r>
              <a:rPr lang="en-US" dirty="0"/>
              <a:t>Download and install the client</a:t>
            </a:r>
          </a:p>
          <a:p>
            <a:pPr lvl="2"/>
            <a:r>
              <a:rPr lang="en-US" dirty="0">
                <a:hlinkClick r:id="rId2"/>
              </a:rPr>
              <a:t>https://software.sonicwall.com/GlobalVPNClient/184-011921-00_REV_A_GVCSetup64.exe</a:t>
            </a:r>
            <a:endParaRPr lang="en-US" dirty="0"/>
          </a:p>
          <a:p>
            <a:pPr lvl="1"/>
            <a:r>
              <a:rPr lang="en-US" dirty="0"/>
              <a:t>Give the connection a name: EUP-CS VPN</a:t>
            </a:r>
          </a:p>
          <a:p>
            <a:pPr lvl="1"/>
            <a:r>
              <a:rPr lang="en-US" dirty="0"/>
              <a:t>Remote host: 147.64.2.12 (vpn.cs.edinboro.edu or </a:t>
            </a:r>
            <a:r>
              <a:rPr lang="en-US" dirty="0" err="1"/>
              <a:t>vpn.ultrastuff.net</a:t>
            </a:r>
            <a:r>
              <a:rPr lang="en-US" dirty="0"/>
              <a:t>)</a:t>
            </a:r>
          </a:p>
          <a:p>
            <a:pPr lvl="1"/>
            <a:r>
              <a:rPr lang="en-US" dirty="0"/>
              <a:t>Pre-Shared Key: &lt;credentials.txt&gt;</a:t>
            </a:r>
          </a:p>
          <a:p>
            <a:pPr lvl="1"/>
            <a:r>
              <a:rPr lang="en-US" dirty="0"/>
              <a:t>Username and password for students</a:t>
            </a:r>
          </a:p>
          <a:p>
            <a:pPr lvl="2"/>
            <a:r>
              <a:rPr lang="en-US" dirty="0"/>
              <a:t>Username: &lt;credentials.txt&gt;</a:t>
            </a:r>
          </a:p>
          <a:p>
            <a:pPr lvl="2"/>
            <a:r>
              <a:rPr lang="en-US" dirty="0"/>
              <a:t>Password: &lt;credentials.txt&gt;</a:t>
            </a:r>
          </a:p>
          <a:p>
            <a:pPr lvl="1"/>
            <a:r>
              <a:rPr lang="en-US" dirty="0"/>
              <a:t>Enable the connection!</a:t>
            </a:r>
          </a:p>
        </p:txBody>
      </p:sp>
      <p:sp>
        <p:nvSpPr>
          <p:cNvPr id="4" name="Slide Number Placeholder 3">
            <a:extLst>
              <a:ext uri="{FF2B5EF4-FFF2-40B4-BE49-F238E27FC236}">
                <a16:creationId xmlns:a16="http://schemas.microsoft.com/office/drawing/2014/main" id="{BBE4A263-17F8-6245-EC5F-919FB56A7D22}"/>
              </a:ext>
            </a:extLst>
          </p:cNvPr>
          <p:cNvSpPr>
            <a:spLocks noGrp="1"/>
          </p:cNvSpPr>
          <p:nvPr>
            <p:ph type="sldNum" sz="quarter" idx="12"/>
          </p:nvPr>
        </p:nvSpPr>
        <p:spPr/>
        <p:txBody>
          <a:bodyPr/>
          <a:lstStyle/>
          <a:p>
            <a:fld id="{8B519047-9AFA-4A82-8069-D12132B7B90E}" type="slidenum">
              <a:rPr lang="en-US" smtClean="0"/>
              <a:t>11</a:t>
            </a:fld>
            <a:endParaRPr lang="en-US" dirty="0"/>
          </a:p>
        </p:txBody>
      </p:sp>
      <p:sp>
        <p:nvSpPr>
          <p:cNvPr id="6" name="Rectangle 5">
            <a:extLst>
              <a:ext uri="{FF2B5EF4-FFF2-40B4-BE49-F238E27FC236}">
                <a16:creationId xmlns:a16="http://schemas.microsoft.com/office/drawing/2014/main" id="{187BB414-A9F5-796E-A1BB-3F1676945F9F}"/>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5" name="Picture 2" descr="VPN - fast proxy + secure - Apps on ...">
            <a:extLst>
              <a:ext uri="{FF2B5EF4-FFF2-40B4-BE49-F238E27FC236}">
                <a16:creationId xmlns:a16="http://schemas.microsoft.com/office/drawing/2014/main" id="{BB0AF784-4F77-37A2-B83D-D147CAD57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8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8A3D-9457-9FB1-391B-FCBC5D725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907F6-F0A9-63E6-2CA8-9C45804454A4}"/>
              </a:ext>
            </a:extLst>
          </p:cNvPr>
          <p:cNvSpPr>
            <a:spLocks noGrp="1"/>
          </p:cNvSpPr>
          <p:nvPr>
            <p:ph type="title"/>
          </p:nvPr>
        </p:nvSpPr>
        <p:spPr>
          <a:xfrm>
            <a:off x="1097280" y="286603"/>
            <a:ext cx="10299032" cy="1450757"/>
          </a:xfrm>
        </p:spPr>
        <p:txBody>
          <a:bodyPr/>
          <a:lstStyle/>
          <a:p>
            <a:r>
              <a:rPr lang="en-US" dirty="0"/>
              <a:t>Create a VPN Connection – Windows L2TP</a:t>
            </a:r>
          </a:p>
        </p:txBody>
      </p:sp>
      <p:sp>
        <p:nvSpPr>
          <p:cNvPr id="3" name="Content Placeholder 2">
            <a:extLst>
              <a:ext uri="{FF2B5EF4-FFF2-40B4-BE49-F238E27FC236}">
                <a16:creationId xmlns:a16="http://schemas.microsoft.com/office/drawing/2014/main" id="{ACD62018-EF03-9851-BEC6-94B889C67CD2}"/>
              </a:ext>
            </a:extLst>
          </p:cNvPr>
          <p:cNvSpPr>
            <a:spLocks noGrp="1"/>
          </p:cNvSpPr>
          <p:nvPr>
            <p:ph idx="1"/>
          </p:nvPr>
        </p:nvSpPr>
        <p:spPr>
          <a:xfrm>
            <a:off x="1097280" y="1845733"/>
            <a:ext cx="10058400" cy="4487689"/>
          </a:xfrm>
        </p:spPr>
        <p:txBody>
          <a:bodyPr>
            <a:normAutofit/>
          </a:bodyPr>
          <a:lstStyle/>
          <a:p>
            <a:r>
              <a:rPr lang="en-US" dirty="0"/>
              <a:t>Windows – Layer 2 Tunneling Protocol (L2TP/IPsec)</a:t>
            </a:r>
          </a:p>
          <a:p>
            <a:pPr lvl="1"/>
            <a:r>
              <a:rPr lang="en-US" dirty="0"/>
              <a:t>Start </a:t>
            </a:r>
            <a:r>
              <a:rPr lang="en-US" dirty="0">
                <a:sym typeface="Wingdings" panose="05000000000000000000" pitchFamily="2" charset="2"/>
              </a:rPr>
              <a:t> Settings  Network &amp; Internet  VPN</a:t>
            </a:r>
          </a:p>
          <a:p>
            <a:pPr lvl="2"/>
            <a:r>
              <a:rPr lang="en-US" dirty="0">
                <a:sym typeface="Wingdings" panose="05000000000000000000" pitchFamily="2" charset="2"/>
              </a:rPr>
              <a:t>Add VPN</a:t>
            </a:r>
            <a:endParaRPr lang="en-US" dirty="0"/>
          </a:p>
          <a:p>
            <a:pPr lvl="1"/>
            <a:r>
              <a:rPr lang="en-US" dirty="0"/>
              <a:t>Give it a name: EUP-CS VPN</a:t>
            </a:r>
          </a:p>
          <a:p>
            <a:pPr lvl="1"/>
            <a:r>
              <a:rPr lang="en-US" dirty="0"/>
              <a:t>Server address: 147.64.2.12 (vpn.cs.edinboro.edu or </a:t>
            </a:r>
            <a:r>
              <a:rPr lang="en-US" dirty="0" err="1"/>
              <a:t>vpn.ultrastuff.net</a:t>
            </a:r>
            <a:r>
              <a:rPr lang="en-US" dirty="0"/>
              <a:t>)</a:t>
            </a:r>
          </a:p>
          <a:p>
            <a:pPr lvl="1"/>
            <a:r>
              <a:rPr lang="en-US" dirty="0"/>
              <a:t>VPN Type: L2TP/IPSec with pre-shared key</a:t>
            </a:r>
          </a:p>
          <a:p>
            <a:pPr lvl="1"/>
            <a:r>
              <a:rPr lang="en-US" dirty="0"/>
              <a:t>Pre-Shared Key: &lt;credentials.txt&gt;</a:t>
            </a:r>
          </a:p>
          <a:p>
            <a:pPr lvl="1"/>
            <a:r>
              <a:rPr lang="en-US" dirty="0"/>
              <a:t>Username and password for students</a:t>
            </a:r>
          </a:p>
          <a:p>
            <a:pPr lvl="2"/>
            <a:r>
              <a:rPr lang="en-US" dirty="0"/>
              <a:t>Username: &lt;credentials.txt&gt;</a:t>
            </a:r>
          </a:p>
          <a:p>
            <a:pPr lvl="2"/>
            <a:r>
              <a:rPr lang="en-US" dirty="0"/>
              <a:t>Password: &lt;credentials.txt&gt;</a:t>
            </a:r>
          </a:p>
          <a:p>
            <a:pPr lvl="1"/>
            <a:r>
              <a:rPr lang="en-US" dirty="0"/>
              <a:t>Connect on the VPN network!</a:t>
            </a:r>
          </a:p>
          <a:p>
            <a:pPr lvl="1"/>
            <a:r>
              <a:rPr lang="en-US" dirty="0"/>
              <a:t>You may need to enable the option to tunnel all traffic through the VPN…</a:t>
            </a:r>
          </a:p>
        </p:txBody>
      </p:sp>
      <p:sp>
        <p:nvSpPr>
          <p:cNvPr id="4" name="Slide Number Placeholder 3">
            <a:extLst>
              <a:ext uri="{FF2B5EF4-FFF2-40B4-BE49-F238E27FC236}">
                <a16:creationId xmlns:a16="http://schemas.microsoft.com/office/drawing/2014/main" id="{64BAA5A4-181B-DB38-217D-7664E7F5461C}"/>
              </a:ext>
            </a:extLst>
          </p:cNvPr>
          <p:cNvSpPr>
            <a:spLocks noGrp="1"/>
          </p:cNvSpPr>
          <p:nvPr>
            <p:ph type="sldNum" sz="quarter" idx="12"/>
          </p:nvPr>
        </p:nvSpPr>
        <p:spPr/>
        <p:txBody>
          <a:bodyPr/>
          <a:lstStyle/>
          <a:p>
            <a:fld id="{8B519047-9AFA-4A82-8069-D12132B7B90E}" type="slidenum">
              <a:rPr lang="en-US" smtClean="0"/>
              <a:t>12</a:t>
            </a:fld>
            <a:endParaRPr lang="en-US" dirty="0"/>
          </a:p>
        </p:txBody>
      </p:sp>
      <p:sp>
        <p:nvSpPr>
          <p:cNvPr id="7" name="Rectangle 6">
            <a:extLst>
              <a:ext uri="{FF2B5EF4-FFF2-40B4-BE49-F238E27FC236}">
                <a16:creationId xmlns:a16="http://schemas.microsoft.com/office/drawing/2014/main" id="{E5108B20-1895-EE64-D706-93D79FFA6056}"/>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6" name="Picture 2" descr="VPN - fast proxy + secure - Apps on ...">
            <a:extLst>
              <a:ext uri="{FF2B5EF4-FFF2-40B4-BE49-F238E27FC236}">
                <a16:creationId xmlns:a16="http://schemas.microsoft.com/office/drawing/2014/main" id="{CD132F00-F2AF-8E26-6F16-5C23090FB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0FF6-45F5-FD50-9779-3680C4E1D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04B65-F3F5-EE4A-F95A-365FCFDB054F}"/>
              </a:ext>
            </a:extLst>
          </p:cNvPr>
          <p:cNvSpPr>
            <a:spLocks noGrp="1"/>
          </p:cNvSpPr>
          <p:nvPr>
            <p:ph type="title"/>
          </p:nvPr>
        </p:nvSpPr>
        <p:spPr/>
        <p:txBody>
          <a:bodyPr/>
          <a:lstStyle/>
          <a:p>
            <a:r>
              <a:rPr lang="en-US" dirty="0"/>
              <a:t>Create a VPN Connection – MacOS L2TP</a:t>
            </a:r>
          </a:p>
        </p:txBody>
      </p:sp>
      <p:sp>
        <p:nvSpPr>
          <p:cNvPr id="3" name="Content Placeholder 2">
            <a:extLst>
              <a:ext uri="{FF2B5EF4-FFF2-40B4-BE49-F238E27FC236}">
                <a16:creationId xmlns:a16="http://schemas.microsoft.com/office/drawing/2014/main" id="{F6BB9FCF-CA61-1285-FBD2-613A5984AC55}"/>
              </a:ext>
            </a:extLst>
          </p:cNvPr>
          <p:cNvSpPr>
            <a:spLocks noGrp="1"/>
          </p:cNvSpPr>
          <p:nvPr>
            <p:ph idx="1"/>
          </p:nvPr>
        </p:nvSpPr>
        <p:spPr/>
        <p:txBody>
          <a:bodyPr/>
          <a:lstStyle/>
          <a:p>
            <a:r>
              <a:rPr lang="en-US" dirty="0"/>
              <a:t>Mac OS – Layer 2 Tunneling Protocol (L2TP/IPsec)</a:t>
            </a:r>
          </a:p>
          <a:p>
            <a:pPr lvl="1"/>
            <a:r>
              <a:rPr lang="en-US" dirty="0"/>
              <a:t>System Preferences </a:t>
            </a:r>
            <a:r>
              <a:rPr lang="en-US" dirty="0">
                <a:sym typeface="Wingdings" panose="05000000000000000000" pitchFamily="2" charset="2"/>
              </a:rPr>
              <a:t> Network</a:t>
            </a:r>
          </a:p>
          <a:p>
            <a:pPr lvl="2"/>
            <a:r>
              <a:rPr lang="en-US" dirty="0">
                <a:sym typeface="Wingdings" panose="05000000000000000000" pitchFamily="2" charset="2"/>
              </a:rPr>
              <a:t>Three dots in lower right corner  Add VPN Config  L2TP over IPSec</a:t>
            </a:r>
            <a:endParaRPr lang="en-US" dirty="0"/>
          </a:p>
          <a:p>
            <a:pPr lvl="1"/>
            <a:r>
              <a:rPr lang="en-US" dirty="0"/>
              <a:t>Give it a name: EUP-CS VPN</a:t>
            </a:r>
          </a:p>
          <a:p>
            <a:pPr lvl="1"/>
            <a:r>
              <a:rPr lang="en-US" dirty="0"/>
              <a:t>Server address: 147.64.2.12 (vpn.cs.edinboro.edu or </a:t>
            </a:r>
            <a:r>
              <a:rPr lang="en-US" dirty="0" err="1"/>
              <a:t>vpn.ultrastuff.net</a:t>
            </a:r>
            <a:endParaRPr lang="en-US" dirty="0"/>
          </a:p>
          <a:p>
            <a:pPr lvl="1"/>
            <a:r>
              <a:rPr lang="en-US" dirty="0"/>
              <a:t>Pre-Shared Key: &lt;</a:t>
            </a:r>
            <a:r>
              <a:rPr lang="en-US" dirty="0" err="1"/>
              <a:t>credentials.txt</a:t>
            </a:r>
            <a:r>
              <a:rPr lang="en-US" dirty="0"/>
              <a:t>&gt;</a:t>
            </a:r>
          </a:p>
          <a:p>
            <a:pPr lvl="1"/>
            <a:r>
              <a:rPr lang="en-US" dirty="0"/>
              <a:t>Username and password for students</a:t>
            </a:r>
          </a:p>
          <a:p>
            <a:pPr lvl="2"/>
            <a:r>
              <a:rPr lang="en-US" dirty="0"/>
              <a:t>Username: &lt;credentials.txt&gt;</a:t>
            </a:r>
          </a:p>
          <a:p>
            <a:pPr lvl="2"/>
            <a:r>
              <a:rPr lang="en-US" dirty="0"/>
              <a:t>Password: &lt;credentials.txt&gt;</a:t>
            </a:r>
          </a:p>
          <a:p>
            <a:pPr lvl="1"/>
            <a:r>
              <a:rPr lang="en-US" dirty="0"/>
              <a:t>Connect on the VPN network!</a:t>
            </a:r>
          </a:p>
          <a:p>
            <a:pPr lvl="1"/>
            <a:r>
              <a:rPr lang="en-US" dirty="0"/>
              <a:t>You may need to enable the option to tunnel all traffic through the VPN…</a:t>
            </a:r>
          </a:p>
        </p:txBody>
      </p:sp>
      <p:sp>
        <p:nvSpPr>
          <p:cNvPr id="4" name="Slide Number Placeholder 3">
            <a:extLst>
              <a:ext uri="{FF2B5EF4-FFF2-40B4-BE49-F238E27FC236}">
                <a16:creationId xmlns:a16="http://schemas.microsoft.com/office/drawing/2014/main" id="{403CADA5-0FC3-6A04-4E66-F7EA69D352AA}"/>
              </a:ext>
            </a:extLst>
          </p:cNvPr>
          <p:cNvSpPr>
            <a:spLocks noGrp="1"/>
          </p:cNvSpPr>
          <p:nvPr>
            <p:ph type="sldNum" sz="quarter" idx="12"/>
          </p:nvPr>
        </p:nvSpPr>
        <p:spPr/>
        <p:txBody>
          <a:bodyPr/>
          <a:lstStyle/>
          <a:p>
            <a:fld id="{8B519047-9AFA-4A82-8069-D12132B7B90E}" type="slidenum">
              <a:rPr lang="en-US" smtClean="0"/>
              <a:t>13</a:t>
            </a:fld>
            <a:endParaRPr lang="en-US" dirty="0"/>
          </a:p>
        </p:txBody>
      </p:sp>
      <p:sp>
        <p:nvSpPr>
          <p:cNvPr id="7" name="Rectangle 6">
            <a:extLst>
              <a:ext uri="{FF2B5EF4-FFF2-40B4-BE49-F238E27FC236}">
                <a16:creationId xmlns:a16="http://schemas.microsoft.com/office/drawing/2014/main" id="{349ACE84-C9EB-E357-2F45-1D63E2E2C986}"/>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5" name="Picture 2" descr="VPN - fast proxy + secure - Apps on ...">
            <a:extLst>
              <a:ext uri="{FF2B5EF4-FFF2-40B4-BE49-F238E27FC236}">
                <a16:creationId xmlns:a16="http://schemas.microsoft.com/office/drawing/2014/main" id="{5ADB2D46-71A5-E238-ED35-8DDDF7823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4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0207-8129-17C1-A8DA-849F0126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8AB69-7444-4FBE-37DD-398D2EB15AFA}"/>
              </a:ext>
            </a:extLst>
          </p:cNvPr>
          <p:cNvSpPr>
            <a:spLocks noGrp="1"/>
          </p:cNvSpPr>
          <p:nvPr>
            <p:ph type="title"/>
          </p:nvPr>
        </p:nvSpPr>
        <p:spPr>
          <a:xfrm>
            <a:off x="1097280" y="286603"/>
            <a:ext cx="10780776" cy="1450757"/>
          </a:xfrm>
        </p:spPr>
        <p:txBody>
          <a:bodyPr/>
          <a:lstStyle/>
          <a:p>
            <a:r>
              <a:rPr lang="en-US" dirty="0"/>
              <a:t>Create a VPN Connection – </a:t>
            </a:r>
            <a:r>
              <a:rPr lang="en-US" sz="3200" dirty="0"/>
              <a:t>Chromebook L2TP/IPsec</a:t>
            </a:r>
            <a:endParaRPr lang="en-US" dirty="0"/>
          </a:p>
        </p:txBody>
      </p:sp>
      <p:sp>
        <p:nvSpPr>
          <p:cNvPr id="3" name="Content Placeholder 2">
            <a:extLst>
              <a:ext uri="{FF2B5EF4-FFF2-40B4-BE49-F238E27FC236}">
                <a16:creationId xmlns:a16="http://schemas.microsoft.com/office/drawing/2014/main" id="{992FEB7A-0D12-F419-CE4F-BB3483FBB4E6}"/>
              </a:ext>
            </a:extLst>
          </p:cNvPr>
          <p:cNvSpPr>
            <a:spLocks noGrp="1"/>
          </p:cNvSpPr>
          <p:nvPr>
            <p:ph idx="1"/>
          </p:nvPr>
        </p:nvSpPr>
        <p:spPr>
          <a:xfrm>
            <a:off x="1097280" y="1845733"/>
            <a:ext cx="10058400" cy="4614051"/>
          </a:xfrm>
        </p:spPr>
        <p:txBody>
          <a:bodyPr>
            <a:normAutofit/>
          </a:bodyPr>
          <a:lstStyle/>
          <a:p>
            <a:r>
              <a:rPr lang="en-US" dirty="0"/>
              <a:t>Chromebook – Layer 2 Tunneling Protocol (L2TP/IPsec)</a:t>
            </a:r>
          </a:p>
          <a:p>
            <a:pPr lvl="1"/>
            <a:r>
              <a:rPr lang="en-US" dirty="0"/>
              <a:t>Settings</a:t>
            </a:r>
            <a:r>
              <a:rPr lang="en-US" dirty="0">
                <a:sym typeface="Wingdings" panose="05000000000000000000" pitchFamily="2" charset="2"/>
              </a:rPr>
              <a:t> Network</a:t>
            </a:r>
          </a:p>
          <a:p>
            <a:pPr lvl="1"/>
            <a:r>
              <a:rPr lang="en-US" dirty="0"/>
              <a:t>Add built-in VPN </a:t>
            </a:r>
            <a:r>
              <a:rPr lang="en-US" dirty="0">
                <a:sym typeface="Wingdings" panose="05000000000000000000" pitchFamily="2" charset="2"/>
              </a:rPr>
              <a:t> Add connection</a:t>
            </a:r>
          </a:p>
          <a:p>
            <a:pPr lvl="1"/>
            <a:r>
              <a:rPr lang="en-US" dirty="0"/>
              <a:t>Give it a name: EUP-CS VPN</a:t>
            </a:r>
          </a:p>
          <a:p>
            <a:pPr lvl="1"/>
            <a:r>
              <a:rPr lang="en-US" dirty="0"/>
              <a:t>Authentication type: Pre-shared key</a:t>
            </a:r>
          </a:p>
          <a:p>
            <a:pPr lvl="1"/>
            <a:r>
              <a:rPr lang="en-US" dirty="0"/>
              <a:t>Server hostname: 147.64.2.12 (vpn.cs.edinboro.edu or vpn.ultrastuff.net)</a:t>
            </a:r>
          </a:p>
          <a:p>
            <a:pPr lvl="1"/>
            <a:r>
              <a:rPr lang="en-US" dirty="0"/>
              <a:t>Pre-Shared Key: &lt;</a:t>
            </a:r>
            <a:r>
              <a:rPr lang="en-US" dirty="0" err="1"/>
              <a:t>credentials.txt</a:t>
            </a:r>
            <a:r>
              <a:rPr lang="en-US" dirty="0"/>
              <a:t>&gt;</a:t>
            </a:r>
          </a:p>
          <a:p>
            <a:pPr lvl="1"/>
            <a:r>
              <a:rPr lang="en-US" dirty="0"/>
              <a:t>Username and password for students</a:t>
            </a:r>
          </a:p>
          <a:p>
            <a:pPr lvl="2"/>
            <a:r>
              <a:rPr lang="en-US" dirty="0"/>
              <a:t>Username: &lt;credentials.txt&gt;</a:t>
            </a:r>
          </a:p>
          <a:p>
            <a:pPr lvl="2"/>
            <a:r>
              <a:rPr lang="en-US" dirty="0"/>
              <a:t>Password: &lt;credentials.txt&gt;</a:t>
            </a:r>
          </a:p>
          <a:p>
            <a:pPr lvl="1"/>
            <a:r>
              <a:rPr lang="en-US" dirty="0"/>
              <a:t>Connect on the VPN network!</a:t>
            </a:r>
          </a:p>
          <a:p>
            <a:pPr lvl="1"/>
            <a:r>
              <a:rPr lang="en-US" dirty="0"/>
              <a:t>You may need to enable the option to tunnel all traffic through the VPN…</a:t>
            </a:r>
          </a:p>
          <a:p>
            <a:pPr lvl="1"/>
            <a:endParaRPr lang="en-US" dirty="0">
              <a:hlinkClick r:id="" action="ppaction://noaction"/>
            </a:endParaRPr>
          </a:p>
          <a:p>
            <a:pPr lvl="1"/>
            <a:r>
              <a:rPr lang="en-US" dirty="0">
                <a:hlinkClick r:id="" action="ppaction://noaction"/>
              </a:rPr>
              <a:t>https://support.google.com/chromebook/answer/1282338?hl=en#zippy=%2Cltpipsec-vpn-support</a:t>
            </a:r>
            <a:endParaRPr lang="en-US" dirty="0"/>
          </a:p>
        </p:txBody>
      </p:sp>
      <p:sp>
        <p:nvSpPr>
          <p:cNvPr id="4" name="Slide Number Placeholder 3">
            <a:extLst>
              <a:ext uri="{FF2B5EF4-FFF2-40B4-BE49-F238E27FC236}">
                <a16:creationId xmlns:a16="http://schemas.microsoft.com/office/drawing/2014/main" id="{E92C1139-07FD-7BA6-CC4C-95DE2B06C6F8}"/>
              </a:ext>
            </a:extLst>
          </p:cNvPr>
          <p:cNvSpPr>
            <a:spLocks noGrp="1"/>
          </p:cNvSpPr>
          <p:nvPr>
            <p:ph type="sldNum" sz="quarter" idx="12"/>
          </p:nvPr>
        </p:nvSpPr>
        <p:spPr/>
        <p:txBody>
          <a:bodyPr/>
          <a:lstStyle/>
          <a:p>
            <a:fld id="{8B519047-9AFA-4A82-8069-D12132B7B90E}" type="slidenum">
              <a:rPr lang="en-US" smtClean="0"/>
              <a:t>14</a:t>
            </a:fld>
            <a:endParaRPr lang="en-US" dirty="0"/>
          </a:p>
        </p:txBody>
      </p:sp>
      <p:pic>
        <p:nvPicPr>
          <p:cNvPr id="6" name="Picture 2" descr="VPN - fast proxy + secure - Apps on ...">
            <a:extLst>
              <a:ext uri="{FF2B5EF4-FFF2-40B4-BE49-F238E27FC236}">
                <a16:creationId xmlns:a16="http://schemas.microsoft.com/office/drawing/2014/main" id="{AFC78D7B-E808-56E2-6FD9-AC499BA90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23E2A7-5CDB-6785-EFC4-24E7FCA45241}"/>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spTree>
    <p:extLst>
      <p:ext uri="{BB962C8B-B14F-4D97-AF65-F5344CB8AC3E}">
        <p14:creationId xmlns:p14="http://schemas.microsoft.com/office/powerpoint/2010/main" val="111861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C328-9351-AA5D-099D-9398DE1B6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5AE84-352A-6E7F-143C-2A8EFE78C6B2}"/>
              </a:ext>
            </a:extLst>
          </p:cNvPr>
          <p:cNvSpPr>
            <a:spLocks noGrp="1"/>
          </p:cNvSpPr>
          <p:nvPr>
            <p:ph type="title"/>
          </p:nvPr>
        </p:nvSpPr>
        <p:spPr>
          <a:xfrm>
            <a:off x="1097280" y="286603"/>
            <a:ext cx="10780776" cy="1450757"/>
          </a:xfrm>
        </p:spPr>
        <p:txBody>
          <a:bodyPr/>
          <a:lstStyle/>
          <a:p>
            <a:r>
              <a:rPr lang="en-US" dirty="0"/>
              <a:t>Connect to CS VPN with a SSH Connection</a:t>
            </a:r>
          </a:p>
        </p:txBody>
      </p:sp>
      <p:sp>
        <p:nvSpPr>
          <p:cNvPr id="3" name="Content Placeholder 2">
            <a:extLst>
              <a:ext uri="{FF2B5EF4-FFF2-40B4-BE49-F238E27FC236}">
                <a16:creationId xmlns:a16="http://schemas.microsoft.com/office/drawing/2014/main" id="{05B30BAD-2B0D-A340-4EF1-3518E18C40A1}"/>
              </a:ext>
            </a:extLst>
          </p:cNvPr>
          <p:cNvSpPr>
            <a:spLocks noGrp="1"/>
          </p:cNvSpPr>
          <p:nvPr>
            <p:ph idx="1"/>
          </p:nvPr>
        </p:nvSpPr>
        <p:spPr>
          <a:xfrm>
            <a:off x="1097280" y="1845733"/>
            <a:ext cx="10058400" cy="4614051"/>
          </a:xfrm>
        </p:spPr>
        <p:txBody>
          <a:bodyPr>
            <a:normAutofit/>
          </a:bodyPr>
          <a:lstStyle/>
          <a:p>
            <a:r>
              <a:rPr lang="en-US" dirty="0"/>
              <a:t>Open a command prompt terminal</a:t>
            </a:r>
          </a:p>
          <a:p>
            <a:pPr lvl="2"/>
            <a:r>
              <a:rPr lang="en-US" dirty="0"/>
              <a:t>In Windows, a </a:t>
            </a:r>
            <a:r>
              <a:rPr lang="en-US" dirty="0" err="1"/>
              <a:t>cmd</a:t>
            </a:r>
            <a:r>
              <a:rPr lang="en-US" dirty="0"/>
              <a:t> shell or </a:t>
            </a:r>
            <a:r>
              <a:rPr lang="en-US" dirty="0" err="1"/>
              <a:t>powershell</a:t>
            </a:r>
            <a:endParaRPr lang="en-US" dirty="0"/>
          </a:p>
          <a:p>
            <a:pPr lvl="2"/>
            <a:r>
              <a:rPr lang="en-US" dirty="0"/>
              <a:t>In Linux, your default command line shell</a:t>
            </a:r>
          </a:p>
          <a:p>
            <a:pPr lvl="1"/>
            <a:r>
              <a:rPr lang="en-US" dirty="0"/>
              <a:t>SSH to the server </a:t>
            </a:r>
            <a:r>
              <a:rPr lang="en-US" dirty="0" err="1"/>
              <a:t>jpatalon.cs.edinboro.edu</a:t>
            </a:r>
            <a:r>
              <a:rPr lang="en-US" dirty="0"/>
              <a:t> on port 54321</a:t>
            </a:r>
          </a:p>
          <a:p>
            <a:pPr lvl="2"/>
            <a:r>
              <a:rPr lang="en-US" dirty="0"/>
              <a:t>You will need to use the format of </a:t>
            </a:r>
            <a:r>
              <a:rPr lang="en-US" dirty="0" err="1"/>
              <a:t>username@jpatalon.cs.edinboro.edu</a:t>
            </a:r>
            <a:r>
              <a:rPr lang="en-US" dirty="0"/>
              <a:t> to specify the </a:t>
            </a:r>
            <a:br>
              <a:rPr lang="en-US" dirty="0"/>
            </a:br>
            <a:r>
              <a:rPr lang="en-US" dirty="0"/>
              <a:t>correct username when connecting!</a:t>
            </a:r>
          </a:p>
          <a:p>
            <a:pPr lvl="2"/>
            <a:r>
              <a:rPr lang="en-US" dirty="0"/>
              <a:t>The username and password are contained in the credentials file within D2L</a:t>
            </a:r>
          </a:p>
          <a:p>
            <a:pPr lvl="1"/>
            <a:r>
              <a:rPr lang="en-US" dirty="0"/>
              <a:t>Example connection commands</a:t>
            </a:r>
          </a:p>
          <a:p>
            <a:pPr lvl="2"/>
            <a:r>
              <a:rPr lang="en-US" dirty="0"/>
              <a:t>ssh </a:t>
            </a:r>
            <a:r>
              <a:rPr lang="en-US" dirty="0" err="1"/>
              <a:t>user@jpatalon.cs.edinboro.edu</a:t>
            </a:r>
            <a:r>
              <a:rPr lang="en-US" dirty="0"/>
              <a:t> -p 54321</a:t>
            </a:r>
          </a:p>
          <a:p>
            <a:pPr lvl="1"/>
            <a:endParaRPr lang="en-US" dirty="0"/>
          </a:p>
        </p:txBody>
      </p:sp>
      <p:sp>
        <p:nvSpPr>
          <p:cNvPr id="4" name="Slide Number Placeholder 3">
            <a:extLst>
              <a:ext uri="{FF2B5EF4-FFF2-40B4-BE49-F238E27FC236}">
                <a16:creationId xmlns:a16="http://schemas.microsoft.com/office/drawing/2014/main" id="{5ECC70C8-92D5-5CF4-0C92-A08F88B0ED02}"/>
              </a:ext>
            </a:extLst>
          </p:cNvPr>
          <p:cNvSpPr>
            <a:spLocks noGrp="1"/>
          </p:cNvSpPr>
          <p:nvPr>
            <p:ph type="sldNum" sz="quarter" idx="12"/>
          </p:nvPr>
        </p:nvSpPr>
        <p:spPr/>
        <p:txBody>
          <a:bodyPr/>
          <a:lstStyle/>
          <a:p>
            <a:fld id="{8B519047-9AFA-4A82-8069-D12132B7B90E}" type="slidenum">
              <a:rPr lang="en-US" smtClean="0"/>
              <a:t>15</a:t>
            </a:fld>
            <a:endParaRPr lang="en-US" dirty="0"/>
          </a:p>
        </p:txBody>
      </p:sp>
      <p:pic>
        <p:nvPicPr>
          <p:cNvPr id="6" name="Picture 2" descr="VPN - fast proxy + secure - Apps on ...">
            <a:extLst>
              <a:ext uri="{FF2B5EF4-FFF2-40B4-BE49-F238E27FC236}">
                <a16:creationId xmlns:a16="http://schemas.microsoft.com/office/drawing/2014/main" id="{25E9DC09-3D78-20DA-CC51-966017E4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D1692A3-7A2B-5583-EF7E-65131F088A5B}"/>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sp>
        <p:nvSpPr>
          <p:cNvPr id="9" name="Rectangle 8">
            <a:extLst>
              <a:ext uri="{FF2B5EF4-FFF2-40B4-BE49-F238E27FC236}">
                <a16:creationId xmlns:a16="http://schemas.microsoft.com/office/drawing/2014/main" id="{7E23B1A3-761C-2E7E-9CD8-CE3440EA640F}"/>
              </a:ext>
            </a:extLst>
          </p:cNvPr>
          <p:cNvSpPr/>
          <p:nvPr/>
        </p:nvSpPr>
        <p:spPr>
          <a:xfrm>
            <a:off x="1097280" y="5411244"/>
            <a:ext cx="8408276" cy="400110"/>
          </a:xfrm>
          <a:prstGeom prst="rect">
            <a:avLst/>
          </a:prstGeom>
          <a:noFill/>
        </p:spPr>
        <p:txBody>
          <a:bodyPr wrap="square" lIns="91440" tIns="45720" rIns="91440" bIns="45720">
            <a:spAutoFit/>
          </a:bodyPr>
          <a:lstStyle/>
          <a:p>
            <a:r>
              <a:rPr lang="en-US" sz="2000" dirty="0">
                <a:ln w="0"/>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s</a:t>
            </a:r>
            <a:r>
              <a:rPr lang="en-US" sz="2000" b="0" cap="none" spc="0" dirty="0">
                <a:ln w="0"/>
                <a:solidFill>
                  <a:schemeClr val="tx1"/>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sh </a:t>
            </a:r>
            <a:r>
              <a:rPr lang="en-US" sz="2000" b="0" cap="none" spc="0" dirty="0">
                <a:ln w="0"/>
                <a:solidFill>
                  <a:schemeClr val="tx1"/>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hlinkClick r:id="rId3"/>
              </a:rPr>
              <a:t>cs_student@jpatalon.cs.edinboro.edu</a:t>
            </a:r>
            <a:r>
              <a:rPr lang="en-US" sz="2000" b="0" cap="none" spc="0" dirty="0">
                <a:ln w="0"/>
                <a:solidFill>
                  <a:schemeClr val="tx1"/>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 –p 54321</a:t>
            </a:r>
          </a:p>
        </p:txBody>
      </p:sp>
    </p:spTree>
    <p:extLst>
      <p:ext uri="{BB962C8B-B14F-4D97-AF65-F5344CB8AC3E}">
        <p14:creationId xmlns:p14="http://schemas.microsoft.com/office/powerpoint/2010/main" val="288092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AA32-E3ED-B7EB-5E0E-71BA94AA0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430F7-C164-AC35-75C3-6012598591D3}"/>
              </a:ext>
            </a:extLst>
          </p:cNvPr>
          <p:cNvSpPr>
            <a:spLocks noGrp="1"/>
          </p:cNvSpPr>
          <p:nvPr>
            <p:ph type="title"/>
          </p:nvPr>
        </p:nvSpPr>
        <p:spPr/>
        <p:txBody>
          <a:bodyPr/>
          <a:lstStyle/>
          <a:p>
            <a:r>
              <a:rPr lang="en-US" dirty="0"/>
              <a:t>Connecting to our VM’s</a:t>
            </a:r>
          </a:p>
        </p:txBody>
      </p:sp>
      <p:sp>
        <p:nvSpPr>
          <p:cNvPr id="3" name="Content Placeholder 2">
            <a:extLst>
              <a:ext uri="{FF2B5EF4-FFF2-40B4-BE49-F238E27FC236}">
                <a16:creationId xmlns:a16="http://schemas.microsoft.com/office/drawing/2014/main" id="{E4DA398F-70A1-4FA3-7D2B-5A319D65E0B8}"/>
              </a:ext>
            </a:extLst>
          </p:cNvPr>
          <p:cNvSpPr>
            <a:spLocks noGrp="1"/>
          </p:cNvSpPr>
          <p:nvPr>
            <p:ph idx="1"/>
          </p:nvPr>
        </p:nvSpPr>
        <p:spPr>
          <a:xfrm>
            <a:off x="1097280" y="1845733"/>
            <a:ext cx="10058400" cy="4601365"/>
          </a:xfrm>
        </p:spPr>
        <p:txBody>
          <a:bodyPr>
            <a:normAutofit/>
          </a:bodyPr>
          <a:lstStyle/>
          <a:p>
            <a:r>
              <a:rPr lang="en-US" dirty="0"/>
              <a:t>IP Address: 147.64.243.1## (01-25)</a:t>
            </a:r>
          </a:p>
          <a:p>
            <a:pPr lvl="1"/>
            <a:r>
              <a:rPr lang="en-US" dirty="0"/>
              <a:t>Use your two digit number from below!</a:t>
            </a:r>
          </a:p>
          <a:p>
            <a:r>
              <a:rPr lang="en-US" dirty="0"/>
              <a:t>Hostname: ecsc325-1##.</a:t>
            </a:r>
            <a:r>
              <a:rPr lang="en-US" dirty="0" err="1"/>
              <a:t>cs.edinboro.edu</a:t>
            </a:r>
            <a:r>
              <a:rPr lang="en-US" dirty="0"/>
              <a:t> (01-25)</a:t>
            </a:r>
          </a:p>
          <a:p>
            <a:pPr lvl="1"/>
            <a:r>
              <a:rPr lang="en-US" dirty="0"/>
              <a:t>Use your two digit number from below!</a:t>
            </a:r>
          </a:p>
          <a:p>
            <a:r>
              <a:rPr lang="en-US" dirty="0"/>
              <a:t>Default root password: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credentials.txt</a:t>
            </a:r>
            <a:r>
              <a:rPr lang="en-US" dirty="0">
                <a:latin typeface="Courier New" panose="02070309020205020404" pitchFamily="49" charset="0"/>
                <a:cs typeface="Courier New" panose="02070309020205020404" pitchFamily="49" charset="0"/>
              </a:rPr>
              <a:t>&gt;</a:t>
            </a:r>
          </a:p>
          <a:p>
            <a:r>
              <a:rPr lang="en-US" dirty="0"/>
              <a:t>Two digit number:</a:t>
            </a:r>
          </a:p>
          <a:p>
            <a:pPr lvl="1"/>
            <a:r>
              <a:rPr lang="en-US" dirty="0"/>
              <a:t>Tanner A: 01</a:t>
            </a:r>
          </a:p>
          <a:p>
            <a:pPr lvl="1">
              <a:lnSpc>
                <a:spcPct val="100000"/>
              </a:lnSpc>
            </a:pPr>
            <a:r>
              <a:rPr lang="en-US" dirty="0"/>
              <a:t>Freyja B: 02</a:t>
            </a:r>
          </a:p>
          <a:p>
            <a:pPr lvl="1">
              <a:lnSpc>
                <a:spcPct val="100000"/>
              </a:lnSpc>
            </a:pPr>
            <a:r>
              <a:rPr lang="en-US" dirty="0" err="1"/>
              <a:t>Osaretin</a:t>
            </a:r>
            <a:r>
              <a:rPr lang="en-US" dirty="0"/>
              <a:t> I: 03</a:t>
            </a:r>
          </a:p>
          <a:p>
            <a:pPr lvl="1">
              <a:lnSpc>
                <a:spcPct val="100000"/>
              </a:lnSpc>
            </a:pPr>
            <a:r>
              <a:rPr lang="en-US" dirty="0"/>
              <a:t>Derek J: 04</a:t>
            </a:r>
          </a:p>
          <a:p>
            <a:pPr lvl="1">
              <a:lnSpc>
                <a:spcPct val="100000"/>
              </a:lnSpc>
            </a:pPr>
            <a:r>
              <a:rPr lang="en-US" dirty="0"/>
              <a:t>Benjamin K: 05</a:t>
            </a:r>
          </a:p>
          <a:p>
            <a:pPr lvl="1">
              <a:lnSpc>
                <a:spcPct val="100000"/>
              </a:lnSpc>
            </a:pPr>
            <a:r>
              <a:rPr lang="en-US" dirty="0"/>
              <a:t>Dennis V: 06</a:t>
            </a:r>
          </a:p>
        </p:txBody>
      </p:sp>
      <p:pic>
        <p:nvPicPr>
          <p:cNvPr id="1026" name="Picture 2" descr="Virtual Dedicated Server Graph">
            <a:extLst>
              <a:ext uri="{FF2B5EF4-FFF2-40B4-BE49-F238E27FC236}">
                <a16:creationId xmlns:a16="http://schemas.microsoft.com/office/drawing/2014/main" id="{2B3B4775-D857-705F-3F75-A8A6F30D0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886" y="2573871"/>
            <a:ext cx="3495675" cy="35623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F4AFAF3-2566-7BD7-A873-0C7775A94551}"/>
              </a:ext>
            </a:extLst>
          </p:cNvPr>
          <p:cNvSpPr/>
          <p:nvPr/>
        </p:nvSpPr>
        <p:spPr>
          <a:xfrm rot="478304">
            <a:off x="4569337" y="4812121"/>
            <a:ext cx="3635417" cy="1077218"/>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Aliases will be used in the future…</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0562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Booting and shutting down</a:t>
            </a:r>
          </a:p>
        </p:txBody>
      </p:sp>
      <p:sp>
        <p:nvSpPr>
          <p:cNvPr id="3" name="Content Placeholder 2"/>
          <p:cNvSpPr>
            <a:spLocks noGrp="1"/>
          </p:cNvSpPr>
          <p:nvPr>
            <p:ph idx="1"/>
          </p:nvPr>
        </p:nvSpPr>
        <p:spPr>
          <a:xfrm>
            <a:off x="1097280" y="1845733"/>
            <a:ext cx="10058400" cy="4414389"/>
          </a:xfrm>
        </p:spPr>
        <p:txBody>
          <a:bodyPr/>
          <a:lstStyle/>
          <a:p>
            <a:r>
              <a:rPr lang="en-US" dirty="0"/>
              <a:t>Boot Loaders – Software that executes after the BIOS completes</a:t>
            </a:r>
          </a:p>
          <a:p>
            <a:pPr lvl="1"/>
            <a:r>
              <a:rPr lang="en-US" dirty="0"/>
              <a:t>GRUB/GRUB 2, NTLDR, Windows Boot Manager</a:t>
            </a:r>
          </a:p>
          <a:p>
            <a:r>
              <a:rPr lang="en-US" dirty="0"/>
              <a:t>Initialization Process</a:t>
            </a:r>
          </a:p>
          <a:p>
            <a:pPr lvl="1"/>
            <a:r>
              <a:rPr lang="en-US" dirty="0"/>
              <a:t>Multiple levels achieve different </a:t>
            </a:r>
            <a:r>
              <a:rPr lang="en-US" dirty="0" err="1"/>
              <a:t>runlevels</a:t>
            </a:r>
            <a:r>
              <a:rPr lang="en-US" dirty="0"/>
              <a:t>/targets</a:t>
            </a:r>
          </a:p>
          <a:p>
            <a:pPr lvl="1"/>
            <a:r>
              <a:rPr lang="en-US" dirty="0" err="1"/>
              <a:t>Runlevel</a:t>
            </a:r>
            <a:r>
              <a:rPr lang="en-US" dirty="0"/>
              <a:t> 1 – </a:t>
            </a:r>
            <a:r>
              <a:rPr lang="en-US" dirty="0" err="1"/>
              <a:t>rescue.target</a:t>
            </a:r>
            <a:r>
              <a:rPr lang="en-US" dirty="0"/>
              <a:t> – Single user mode</a:t>
            </a:r>
          </a:p>
          <a:p>
            <a:pPr lvl="1"/>
            <a:r>
              <a:rPr lang="en-US" dirty="0" err="1"/>
              <a:t>Runlevel</a:t>
            </a:r>
            <a:r>
              <a:rPr lang="en-US" dirty="0"/>
              <a:t> 3 – multi-</a:t>
            </a:r>
            <a:r>
              <a:rPr lang="en-US" dirty="0" err="1"/>
              <a:t>user.target</a:t>
            </a:r>
            <a:r>
              <a:rPr lang="en-US" dirty="0"/>
              <a:t> – Full multiuser mode</a:t>
            </a:r>
          </a:p>
          <a:p>
            <a:pPr lvl="1"/>
            <a:r>
              <a:rPr lang="en-US" dirty="0" err="1"/>
              <a:t>Runlevel</a:t>
            </a:r>
            <a:r>
              <a:rPr lang="en-US" dirty="0"/>
              <a:t> 5 – </a:t>
            </a:r>
            <a:r>
              <a:rPr lang="en-US" dirty="0" err="1"/>
              <a:t>graphical.target</a:t>
            </a:r>
            <a:r>
              <a:rPr lang="en-US" dirty="0"/>
              <a:t> – Full multiuser mode with GUI</a:t>
            </a:r>
          </a:p>
          <a:p>
            <a:r>
              <a:rPr lang="en-US" dirty="0"/>
              <a:t>Recovery Mode</a:t>
            </a:r>
          </a:p>
          <a:p>
            <a:pPr lvl="1"/>
            <a:r>
              <a:rPr lang="en-US" dirty="0"/>
              <a:t>Boot into a single user mode</a:t>
            </a:r>
          </a:p>
          <a:p>
            <a:pPr lvl="2"/>
            <a:r>
              <a:rPr lang="en-US" sz="1600" dirty="0"/>
              <a:t>Repair a filesystem if necessary</a:t>
            </a:r>
          </a:p>
          <a:p>
            <a:pPr lvl="2"/>
            <a:r>
              <a:rPr lang="en-US" sz="1600" dirty="0"/>
              <a:t>May need root password</a:t>
            </a:r>
          </a:p>
          <a:p>
            <a:pPr lvl="1"/>
            <a:r>
              <a:rPr lang="en-US" dirty="0"/>
              <a:t>Boot from CD/</a:t>
            </a:r>
            <a:r>
              <a:rPr lang="en-US" dirty="0" err="1"/>
              <a:t>iso</a:t>
            </a:r>
            <a:r>
              <a:rPr lang="en-US" dirty="0"/>
              <a:t> into a recovery mode, mount the filesystem, get root</a:t>
            </a:r>
          </a:p>
          <a:p>
            <a:pPr lvl="2"/>
            <a:r>
              <a:rPr lang="en-US" dirty="0"/>
              <a:t>Fix your broken VM’s after a botched update (remotely, from the beach of course)</a:t>
            </a:r>
          </a:p>
        </p:txBody>
      </p:sp>
      <p:pic>
        <p:nvPicPr>
          <p:cNvPr id="1026" name="Picture 2" descr="https://images-na.ssl-images-amazon.com/images/I/51y-F6JHMmL._AC_UL260_SR200,26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306" y="2904424"/>
            <a:ext cx="2509402" cy="3262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0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a:t>
            </a:r>
          </a:p>
        </p:txBody>
      </p:sp>
      <p:sp>
        <p:nvSpPr>
          <p:cNvPr id="3" name="Content Placeholder 2"/>
          <p:cNvSpPr>
            <a:spLocks noGrp="1"/>
          </p:cNvSpPr>
          <p:nvPr>
            <p:ph idx="1"/>
          </p:nvPr>
        </p:nvSpPr>
        <p:spPr>
          <a:xfrm>
            <a:off x="1097280" y="1845733"/>
            <a:ext cx="10058400" cy="4583641"/>
          </a:xfrm>
        </p:spPr>
        <p:txBody>
          <a:bodyPr/>
          <a:lstStyle/>
          <a:p>
            <a:r>
              <a:rPr lang="en-US" dirty="0"/>
              <a:t>A </a:t>
            </a:r>
            <a:r>
              <a:rPr lang="en-US" b="1" dirty="0"/>
              <a:t>Linux service</a:t>
            </a:r>
            <a:r>
              <a:rPr lang="en-US" dirty="0"/>
              <a:t> is a process or a set of processes running in the background. These kinds of processes are usually in charge of executing essential system tasks or running certain kinds of server applications like databases, schedule applications, or even sound system applications.</a:t>
            </a:r>
          </a:p>
          <a:p>
            <a:r>
              <a:rPr lang="en-US" dirty="0"/>
              <a:t>An example service would be an http server.</a:t>
            </a:r>
          </a:p>
          <a:p>
            <a:r>
              <a:rPr lang="en-US" dirty="0"/>
              <a:t>Services can be enabled (automatically starts on boot) or disabled with </a:t>
            </a:r>
            <a:r>
              <a:rPr lang="en-US" dirty="0" err="1"/>
              <a:t>sytemctl</a:t>
            </a:r>
            <a:r>
              <a:rPr lang="en-US" dirty="0"/>
              <a: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enable </a:t>
            </a:r>
            <a:r>
              <a:rPr lang="en-US" dirty="0" err="1">
                <a:latin typeface="Courier New" panose="02070309020205020404" pitchFamily="49" charset="0"/>
                <a:cs typeface="Courier New" panose="02070309020205020404" pitchFamily="49" charset="0"/>
              </a:rPr>
              <a:t>httpd</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disable </a:t>
            </a:r>
            <a:r>
              <a:rPr lang="en-US" dirty="0" err="1">
                <a:latin typeface="Courier New" panose="02070309020205020404" pitchFamily="49" charset="0"/>
                <a:cs typeface="Courier New" panose="02070309020205020404" pitchFamily="49" charset="0"/>
              </a:rPr>
              <a:t>httpd</a:t>
            </a:r>
            <a:endParaRPr lang="en-US" dirty="0">
              <a:latin typeface="Courier New" panose="02070309020205020404" pitchFamily="49" charset="0"/>
              <a:cs typeface="Courier New" panose="02070309020205020404" pitchFamily="49" charset="0"/>
            </a:endParaRPr>
          </a:p>
          <a:p>
            <a:r>
              <a:rPr lang="en-US" dirty="0"/>
              <a:t>Service status can be started and stopped with the </a:t>
            </a:r>
            <a:r>
              <a:rPr lang="en-US" dirty="0" err="1"/>
              <a:t>systemctl</a:t>
            </a:r>
            <a:r>
              <a:rPr lang="en-US" dirty="0"/>
              <a:t> start/stop commands</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start </a:t>
            </a:r>
            <a:r>
              <a:rPr lang="en-US" dirty="0" err="1">
                <a:latin typeface="Courier New" panose="02070309020205020404" pitchFamily="49" charset="0"/>
                <a:cs typeface="Courier New" panose="02070309020205020404" pitchFamily="49" charset="0"/>
              </a:rPr>
              <a:t>httpd</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stop </a:t>
            </a:r>
            <a:r>
              <a:rPr lang="en-US" dirty="0" err="1">
                <a:latin typeface="Courier New" panose="02070309020205020404" pitchFamily="49" charset="0"/>
                <a:cs typeface="Courier New" panose="02070309020205020404" pitchFamily="49" charset="0"/>
              </a:rPr>
              <a:t>httpd</a:t>
            </a:r>
            <a:endParaRPr lang="en-US" dirty="0">
              <a:latin typeface="Courier New" panose="02070309020205020404" pitchFamily="49" charset="0"/>
              <a:cs typeface="Courier New" panose="02070309020205020404" pitchFamily="49" charset="0"/>
            </a:endParaRPr>
          </a:p>
          <a:p>
            <a:r>
              <a:rPr lang="en-US" dirty="0"/>
              <a:t>Service status can be checked with the </a:t>
            </a:r>
            <a:r>
              <a:rPr lang="en-US" dirty="0" err="1"/>
              <a:t>systemctl</a:t>
            </a:r>
            <a:r>
              <a:rPr lang="en-US" dirty="0"/>
              <a:t> status command</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status </a:t>
            </a:r>
            <a:r>
              <a:rPr lang="en-US" dirty="0" err="1">
                <a:latin typeface="Courier New" panose="02070309020205020404" pitchFamily="49" charset="0"/>
                <a:cs typeface="Courier New" panose="02070309020205020404" pitchFamily="49" charset="0"/>
              </a:rPr>
              <a:t>httpd</a:t>
            </a:r>
            <a:endParaRPr lang="en-US" dirty="0">
              <a:latin typeface="Courier New" panose="02070309020205020404" pitchFamily="49" charset="0"/>
              <a:cs typeface="Courier New" panose="02070309020205020404" pitchFamily="49" charset="0"/>
            </a:endParaRPr>
          </a:p>
          <a:p>
            <a:endParaRPr lang="en-US" dirty="0"/>
          </a:p>
        </p:txBody>
      </p:sp>
      <p:pic>
        <p:nvPicPr>
          <p:cNvPr id="5" name="Picture 4"/>
          <p:cNvPicPr>
            <a:picLocks noChangeAspect="1"/>
          </p:cNvPicPr>
          <p:nvPr/>
        </p:nvPicPr>
        <p:blipFill>
          <a:blip r:embed="rId2"/>
          <a:stretch>
            <a:fillRect/>
          </a:stretch>
        </p:blipFill>
        <p:spPr>
          <a:xfrm>
            <a:off x="9762568" y="3408588"/>
            <a:ext cx="2210356" cy="2901723"/>
          </a:xfrm>
          <a:prstGeom prst="rect">
            <a:avLst/>
          </a:prstGeom>
          <a:ln>
            <a:solidFill>
              <a:schemeClr val="tx1"/>
            </a:solidFill>
          </a:ln>
        </p:spPr>
      </p:pic>
    </p:spTree>
    <p:extLst>
      <p:ext uri="{BB962C8B-B14F-4D97-AF65-F5344CB8AC3E}">
        <p14:creationId xmlns:p14="http://schemas.microsoft.com/office/powerpoint/2010/main" val="403208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Sudoers</a:t>
            </a:r>
            <a:endParaRPr lang="en-US" dirty="0"/>
          </a:p>
        </p:txBody>
      </p:sp>
      <p:sp>
        <p:nvSpPr>
          <p:cNvPr id="3" name="Content Placeholder 2"/>
          <p:cNvSpPr>
            <a:spLocks noGrp="1"/>
          </p:cNvSpPr>
          <p:nvPr>
            <p:ph idx="1"/>
          </p:nvPr>
        </p:nvSpPr>
        <p:spPr>
          <a:xfrm>
            <a:off x="1097279" y="1845734"/>
            <a:ext cx="10926443" cy="4440766"/>
          </a:xfrm>
        </p:spPr>
        <p:txBody>
          <a:bodyPr>
            <a:normAutofit/>
          </a:bodyPr>
          <a:lstStyle/>
          <a:p>
            <a:r>
              <a:rPr lang="en-US" dirty="0"/>
              <a:t>Controls who can run what commands as what users on what machines</a:t>
            </a:r>
          </a:p>
          <a:p>
            <a:pPr lvl="1"/>
            <a:r>
              <a:rPr lang="en-US" dirty="0"/>
              <a:t>Can also control special things such as whether you need a password for particular commands</a:t>
            </a:r>
          </a:p>
          <a:p>
            <a:r>
              <a:rPr lang="en-US" dirty="0"/>
              <a:t>List of users with </a:t>
            </a:r>
            <a:r>
              <a:rPr lang="en-US" dirty="0" err="1"/>
              <a:t>sudo</a:t>
            </a:r>
            <a:r>
              <a:rPr lang="en-US" dirty="0"/>
              <a:t> </a:t>
            </a:r>
            <a:r>
              <a:rPr lang="en-US" dirty="0" err="1"/>
              <a:t>priviliges</a:t>
            </a:r>
            <a:r>
              <a:rPr lang="en-US" dirty="0"/>
              <a:t> maintained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sudoers</a:t>
            </a:r>
            <a:r>
              <a:rPr lang="en-US" dirty="0">
                <a:latin typeface="Courier New" panose="02070309020205020404" pitchFamily="49" charset="0"/>
                <a:cs typeface="Courier New" panose="02070309020205020404" pitchFamily="49" charset="0"/>
              </a:rPr>
              <a:t> </a:t>
            </a:r>
            <a:r>
              <a:rPr lang="en-US" dirty="0"/>
              <a:t>file and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sudoers.d</a:t>
            </a:r>
            <a:r>
              <a:rPr lang="en-US" dirty="0">
                <a:latin typeface="Courier New" panose="02070309020205020404" pitchFamily="49" charset="0"/>
                <a:cs typeface="Courier New" panose="02070309020205020404" pitchFamily="49" charset="0"/>
              </a:rPr>
              <a:t>/ </a:t>
            </a:r>
            <a:r>
              <a:rPr lang="en-US" dirty="0"/>
              <a:t>files</a:t>
            </a:r>
          </a:p>
          <a:p>
            <a:r>
              <a:rPr lang="en-US" dirty="0" err="1"/>
              <a:t>Sudoers</a:t>
            </a:r>
            <a:r>
              <a:rPr lang="en-US" dirty="0"/>
              <a:t> file is edited with </a:t>
            </a:r>
            <a:r>
              <a:rPr lang="en-US" dirty="0" err="1">
                <a:latin typeface="Courier New" panose="02070309020205020404" pitchFamily="49" charset="0"/>
                <a:cs typeface="Courier New" panose="02070309020205020404" pitchFamily="49" charset="0"/>
              </a:rPr>
              <a:t>visudo</a:t>
            </a:r>
            <a:r>
              <a:rPr lang="en-US" dirty="0"/>
              <a:t> command</a:t>
            </a:r>
          </a:p>
          <a:p>
            <a:pPr lvl="1"/>
            <a:r>
              <a:rPr lang="en-US" dirty="0" err="1">
                <a:latin typeface="Courier New" panose="02070309020205020404" pitchFamily="49" charset="0"/>
                <a:cs typeface="Courier New" panose="02070309020205020404" pitchFamily="49" charset="0"/>
              </a:rPr>
              <a:t>visudo</a:t>
            </a:r>
            <a:r>
              <a:rPr lang="en-US" dirty="0"/>
              <a:t> command performs basic validations when saving the file to help prevent errors</a:t>
            </a:r>
          </a:p>
          <a:p>
            <a:pPr lvl="1"/>
            <a:r>
              <a:rPr lang="en-US" dirty="0"/>
              <a:t>Default editor is </a:t>
            </a:r>
            <a:r>
              <a:rPr lang="en-US" dirty="0">
                <a:latin typeface="Courier New" panose="02070309020205020404" pitchFamily="49" charset="0"/>
                <a:cs typeface="Courier New" panose="02070309020205020404" pitchFamily="49" charset="0"/>
              </a:rPr>
              <a:t>vi</a:t>
            </a:r>
            <a:r>
              <a:rPr lang="en-US" dirty="0"/>
              <a:t>, can be changed if desired</a:t>
            </a:r>
          </a:p>
          <a:p>
            <a:r>
              <a:rPr lang="en-US" dirty="0"/>
              <a:t>Default syntax is below:</a:t>
            </a:r>
          </a:p>
          <a:p>
            <a:pPr lvl="1"/>
            <a:r>
              <a:rPr lang="sv-SE" sz="1600" dirty="0">
                <a:latin typeface="Courier New" panose="02070309020205020404" pitchFamily="49" charset="0"/>
                <a:cs typeface="Courier New" panose="02070309020205020404" pitchFamily="49" charset="0"/>
              </a:rPr>
              <a:t>&lt;user list&gt; &lt;host list&gt; = &lt;operator list&gt; &lt;tag list&gt; &lt;command list&gt;</a:t>
            </a:r>
          </a:p>
          <a:p>
            <a:pPr lvl="1"/>
            <a:r>
              <a:rPr lang="en-US" sz="1600" dirty="0">
                <a:latin typeface="Courier New" panose="02070309020205020404" pitchFamily="49" charset="0"/>
                <a:cs typeface="Courier New" panose="02070309020205020404" pitchFamily="49" charset="0"/>
              </a:rPr>
              <a:t>Ex: root ALL=(ALL) ALL</a:t>
            </a:r>
          </a:p>
          <a:p>
            <a:pPr lvl="2"/>
            <a:r>
              <a:rPr lang="en-US" dirty="0">
                <a:cs typeface="Courier New" panose="02070309020205020404" pitchFamily="49" charset="0"/>
              </a:rPr>
              <a:t>Root can run all commands as all users on all servers</a:t>
            </a:r>
          </a:p>
          <a:p>
            <a:pPr lvl="1"/>
            <a:r>
              <a:rPr lang="en-US" dirty="0">
                <a:cs typeface="Courier New" panose="02070309020205020404" pitchFamily="49" charset="0"/>
              </a:rPr>
              <a:t>Tags can be used to set special options (</a:t>
            </a:r>
            <a:r>
              <a:rPr lang="en-US" dirty="0">
                <a:latin typeface="Courier New" panose="02070309020205020404" pitchFamily="49" charset="0"/>
                <a:cs typeface="Courier New" panose="02070309020205020404" pitchFamily="49" charset="0"/>
              </a:rPr>
              <a:t>NOPASSWD</a:t>
            </a:r>
            <a:r>
              <a:rPr lang="en-US" dirty="0">
                <a:cs typeface="Courier New" panose="02070309020205020404" pitchFamily="49" charset="0"/>
              </a:rPr>
              <a:t>, </a:t>
            </a:r>
            <a:r>
              <a:rPr lang="en-US" dirty="0" err="1">
                <a:cs typeface="Courier New" panose="02070309020205020404" pitchFamily="49" charset="0"/>
              </a:rPr>
              <a:t>etc</a:t>
            </a:r>
            <a:r>
              <a:rPr lang="en-US" dirty="0">
                <a:cs typeface="Courier New" panose="02070309020205020404" pitchFamily="49" charset="0"/>
              </a:rPr>
              <a:t>)</a:t>
            </a:r>
          </a:p>
          <a:p>
            <a:r>
              <a:rPr lang="en-US" dirty="0">
                <a:cs typeface="Courier New" panose="02070309020205020404" pitchFamily="49" charset="0"/>
              </a:rPr>
              <a:t>Aliases (variables) can be used for lists of users, hosts, commands, etc.</a:t>
            </a:r>
          </a:p>
        </p:txBody>
      </p:sp>
      <p:pic>
        <p:nvPicPr>
          <p:cNvPr id="1026" name="Picture 2" descr="https://www.garron.me/images/2012-05/sudo-sudoers-make-me-sandwi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736" y="4343400"/>
            <a:ext cx="2199987"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Info</a:t>
            </a:r>
          </a:p>
        </p:txBody>
      </p:sp>
      <p:sp>
        <p:nvSpPr>
          <p:cNvPr id="3" name="Content Placeholder 2"/>
          <p:cNvSpPr>
            <a:spLocks noGrp="1"/>
          </p:cNvSpPr>
          <p:nvPr>
            <p:ph idx="1"/>
          </p:nvPr>
        </p:nvSpPr>
        <p:spPr>
          <a:xfrm>
            <a:off x="1097280" y="1845734"/>
            <a:ext cx="10058400" cy="4478866"/>
          </a:xfrm>
        </p:spPr>
        <p:txBody>
          <a:bodyPr>
            <a:normAutofit/>
          </a:bodyPr>
          <a:lstStyle/>
          <a:p>
            <a:r>
              <a:rPr lang="en-US" dirty="0"/>
              <a:t>“Success is no accident.  It is hard work, perseverance, learning, studying, </a:t>
            </a:r>
            <a:br>
              <a:rPr lang="en-US" dirty="0"/>
            </a:br>
            <a:r>
              <a:rPr lang="en-US" dirty="0"/>
              <a:t>sacrifice, and most of all, love of what you are doing” - Pele</a:t>
            </a:r>
          </a:p>
          <a:p>
            <a:r>
              <a:rPr lang="en-US" dirty="0"/>
              <a:t>Scientists have found new Earth like planets?</a:t>
            </a:r>
          </a:p>
          <a:p>
            <a:pPr lvl="1"/>
            <a:r>
              <a:rPr lang="en-US" dirty="0"/>
              <a:t>7 planets found in the “Goldilocks” zone of a nearby star?!</a:t>
            </a:r>
          </a:p>
          <a:p>
            <a:r>
              <a:rPr lang="en-US" dirty="0"/>
              <a:t>Attendance</a:t>
            </a:r>
          </a:p>
          <a:p>
            <a:r>
              <a:rPr lang="en-US" dirty="0"/>
              <a:t>Good of the Class</a:t>
            </a:r>
          </a:p>
          <a:p>
            <a:r>
              <a:rPr lang="en-US" dirty="0"/>
              <a:t>Assignment 3 due February 5</a:t>
            </a:r>
            <a:r>
              <a:rPr lang="en-US" baseline="30000" dirty="0"/>
              <a:t>th</a:t>
            </a:r>
            <a:r>
              <a:rPr lang="en-US" dirty="0"/>
              <a:t> </a:t>
            </a:r>
          </a:p>
        </p:txBody>
      </p:sp>
      <p:pic>
        <p:nvPicPr>
          <p:cNvPr id="2050" name="Picture 2" descr="Information, Info, Message, Embassy, Wikipedia,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791" y="3025391"/>
            <a:ext cx="3299209" cy="32992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5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Topics</a:t>
            </a:r>
          </a:p>
        </p:txBody>
      </p:sp>
      <p:sp>
        <p:nvSpPr>
          <p:cNvPr id="3" name="Content Placeholder 2"/>
          <p:cNvSpPr>
            <a:spLocks noGrp="1"/>
          </p:cNvSpPr>
          <p:nvPr>
            <p:ph idx="1"/>
          </p:nvPr>
        </p:nvSpPr>
        <p:spPr/>
        <p:txBody>
          <a:bodyPr/>
          <a:lstStyle/>
          <a:p>
            <a:r>
              <a:rPr lang="en-US" dirty="0"/>
              <a:t>SSH – Secure Shell</a:t>
            </a:r>
          </a:p>
          <a:p>
            <a:pPr lvl="1"/>
            <a:r>
              <a:rPr lang="en-US" dirty="0"/>
              <a:t>Creates an encrypted terminal connection to a server shell</a:t>
            </a:r>
          </a:p>
          <a:p>
            <a:pPr lvl="1"/>
            <a:r>
              <a:rPr lang="en-US" dirty="0"/>
              <a:t>Allows for other types of communication to be tunneled through connection</a:t>
            </a:r>
          </a:p>
          <a:p>
            <a:pPr lvl="2"/>
            <a:r>
              <a:rPr lang="en-US" sz="1600" dirty="0"/>
              <a:t>Tunneling insecure information through a secure tunnel creates a secure connection!</a:t>
            </a:r>
          </a:p>
          <a:p>
            <a:pPr lvl="1"/>
            <a:r>
              <a:rPr lang="en-US" dirty="0"/>
              <a:t>In Windows, you can use the program Putty to SSH in to a server</a:t>
            </a:r>
          </a:p>
          <a:p>
            <a:pPr lvl="1"/>
            <a:r>
              <a:rPr lang="en-US" dirty="0"/>
              <a:t>Reverse SSH?!</a:t>
            </a:r>
          </a:p>
          <a:p>
            <a:pPr lvl="1"/>
            <a:r>
              <a:rPr lang="en-US" dirty="0"/>
              <a:t>In Linux/</a:t>
            </a:r>
            <a:r>
              <a:rPr lang="en-US" dirty="0" err="1"/>
              <a:t>MacOS</a:t>
            </a:r>
            <a:r>
              <a:rPr lang="en-US" dirty="0"/>
              <a:t>, you can run the SSH command directly from the command line</a:t>
            </a:r>
          </a:p>
          <a:p>
            <a:pPr lvl="2"/>
            <a:r>
              <a:rPr lang="en-US" sz="1600" dirty="0" err="1">
                <a:latin typeface="Courier New" panose="02070309020205020404" pitchFamily="49" charset="0"/>
                <a:cs typeface="Courier New" panose="02070309020205020404" pitchFamily="49" charset="0"/>
              </a:rPr>
              <a:t>ssh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user@host</a:t>
            </a:r>
            <a:endParaRPr lang="en-US" sz="1600" dirty="0">
              <a:latin typeface="Courier New" panose="02070309020205020404" pitchFamily="49" charset="0"/>
              <a:cs typeface="Courier New" panose="02070309020205020404" pitchFamily="49" charset="0"/>
            </a:endParaRPr>
          </a:p>
          <a:p>
            <a:pPr lvl="2"/>
            <a:r>
              <a:rPr lang="en-US" sz="1600" dirty="0" err="1">
                <a:latin typeface="Courier New" panose="02070309020205020404" pitchFamily="49" charset="0"/>
                <a:cs typeface="Courier New" panose="02070309020205020404" pitchFamily="49" charset="0"/>
              </a:rPr>
              <a:t>ssh</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2"/>
              </a:rPr>
              <a:t>root@ecsc325-120.math.cs.edinboro.edu</a:t>
            </a:r>
            <a:endParaRPr lang="en-US" sz="1600" dirty="0">
              <a:latin typeface="Courier New" panose="02070309020205020404" pitchFamily="49" charset="0"/>
              <a:cs typeface="Courier New" panose="02070309020205020404" pitchFamily="49" charset="0"/>
            </a:endParaRPr>
          </a:p>
          <a:p>
            <a:pPr lvl="1"/>
            <a:endParaRPr lang="en-US" dirty="0">
              <a:cs typeface="Courier New" panose="02070309020205020404" pitchFamily="49" charset="0"/>
            </a:endParaRPr>
          </a:p>
        </p:txBody>
      </p:sp>
      <p:pic>
        <p:nvPicPr>
          <p:cNvPr id="2050" name="Picture 2" descr="http://static.charlieharvey.org.uk/graphics/geekery/ssh-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75" y="4103662"/>
            <a:ext cx="2917511" cy="2052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146" y="4777139"/>
            <a:ext cx="7678400" cy="1200329"/>
          </a:xfrm>
          <a:prstGeom prst="rect">
            <a:avLst/>
          </a:prstGeom>
          <a:noFill/>
        </p:spPr>
        <p:txBody>
          <a:bodyPr wrap="square" lIns="91440" tIns="45720" rIns="91440" bIns="45720">
            <a:spAutoFit/>
          </a:bodyPr>
          <a:lstStyle/>
          <a:p>
            <a:pPr algn="ctr"/>
            <a:r>
              <a:rPr lang="en-US" sz="3600" b="1" strike="sngStrike" cap="none" spc="0" dirty="0">
                <a:ln w="22225">
                  <a:solidFill>
                    <a:schemeClr val="accent2"/>
                  </a:solidFill>
                  <a:prstDash val="solid"/>
                </a:ln>
                <a:solidFill>
                  <a:schemeClr val="accent2">
                    <a:lumMod val="40000"/>
                    <a:lumOff val="60000"/>
                  </a:schemeClr>
                </a:solidFill>
                <a:effectLst/>
              </a:rPr>
              <a:t>From off campus, log on to cslab100 or cslab101, then </a:t>
            </a:r>
            <a:r>
              <a:rPr lang="en-US" sz="3600" b="1" strike="sngStrike" dirty="0">
                <a:ln w="22225">
                  <a:solidFill>
                    <a:schemeClr val="accent2"/>
                  </a:solidFill>
                  <a:prstDash val="solid"/>
                </a:ln>
                <a:solidFill>
                  <a:schemeClr val="accent2">
                    <a:lumMod val="40000"/>
                    <a:lumOff val="60000"/>
                  </a:schemeClr>
                </a:solidFill>
              </a:rPr>
              <a:t>SSH</a:t>
            </a:r>
            <a:r>
              <a:rPr lang="en-US" sz="3600" b="1" strike="sngStrike" cap="none" spc="0" dirty="0">
                <a:ln w="22225">
                  <a:solidFill>
                    <a:schemeClr val="accent2"/>
                  </a:solidFill>
                  <a:prstDash val="solid"/>
                </a:ln>
                <a:solidFill>
                  <a:schemeClr val="accent2">
                    <a:lumMod val="40000"/>
                    <a:lumOff val="60000"/>
                  </a:schemeClr>
                </a:solidFill>
                <a:effectLst/>
              </a:rPr>
              <a:t> to your VM.</a:t>
            </a:r>
          </a:p>
        </p:txBody>
      </p:sp>
    </p:spTree>
    <p:extLst>
      <p:ext uri="{BB962C8B-B14F-4D97-AF65-F5344CB8AC3E}">
        <p14:creationId xmlns:p14="http://schemas.microsoft.com/office/powerpoint/2010/main" val="28957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11018520" cy="4023360"/>
          </a:xfrm>
        </p:spPr>
        <p:txBody>
          <a:bodyPr>
            <a:normAutofit/>
          </a:bodyPr>
          <a:lstStyle/>
          <a:p>
            <a:r>
              <a:rPr lang="en-US" sz="2400" dirty="0"/>
              <a:t>SSH Tunnels are secure and encrypted between endpoints!</a:t>
            </a:r>
          </a:p>
          <a:p>
            <a:r>
              <a:rPr lang="en-US" sz="2400" dirty="0"/>
              <a:t>Local port forwarding</a:t>
            </a:r>
          </a:p>
          <a:p>
            <a:pPr lvl="1"/>
            <a:r>
              <a:rPr lang="en-US" sz="2000" dirty="0"/>
              <a:t>Similar to port forwarding on a router</a:t>
            </a:r>
          </a:p>
          <a:p>
            <a:pPr lvl="1"/>
            <a:r>
              <a:rPr lang="en-US" sz="2000" dirty="0" err="1"/>
              <a:t>ssh</a:t>
            </a:r>
            <a:r>
              <a:rPr lang="en-US" sz="2000" dirty="0"/>
              <a:t> -L </a:t>
            </a:r>
            <a:r>
              <a:rPr lang="en-US" sz="2000" dirty="0" err="1"/>
              <a:t>source_port:destination_host:destination_port</a:t>
            </a:r>
            <a:r>
              <a:rPr lang="en-US" sz="2000" dirty="0"/>
              <a:t> </a:t>
            </a:r>
            <a:r>
              <a:rPr lang="en-US" sz="2000" dirty="0" err="1"/>
              <a:t>user@host.tld</a:t>
            </a:r>
            <a:endParaRPr lang="en-US" sz="2000" dirty="0"/>
          </a:p>
          <a:p>
            <a:pPr lvl="2"/>
            <a:r>
              <a:rPr lang="en-US" sz="1600" dirty="0"/>
              <a:t>Ex: </a:t>
            </a:r>
            <a:r>
              <a:rPr lang="en-US" sz="1600" dirty="0" err="1">
                <a:latin typeface="Courier New" panose="02070309020205020404" pitchFamily="49" charset="0"/>
                <a:cs typeface="Courier New" panose="02070309020205020404" pitchFamily="49" charset="0"/>
              </a:rPr>
              <a:t>ssh</a:t>
            </a:r>
            <a:r>
              <a:rPr lang="en-US" sz="1600" dirty="0">
                <a:latin typeface="Courier New" panose="02070309020205020404" pitchFamily="49" charset="0"/>
                <a:cs typeface="Courier New" panose="02070309020205020404" pitchFamily="49" charset="0"/>
              </a:rPr>
              <a:t> -L 4567:ecsc325-120.math.cs.edinboro.edu:22 jpatalon@cslab100.cs.edinboro.edu</a:t>
            </a:r>
          </a:p>
          <a:p>
            <a:pPr lvl="2"/>
            <a:r>
              <a:rPr lang="en-US" sz="1600" dirty="0"/>
              <a:t>This command opens an encrypted tunnel between my local machine and </a:t>
            </a:r>
            <a:r>
              <a:rPr lang="en-US" sz="1600" dirty="0" err="1"/>
              <a:t>ssh</a:t>
            </a:r>
            <a:r>
              <a:rPr lang="en-US" sz="1600" dirty="0"/>
              <a:t> server cslab100.cs.edinboro.edu</a:t>
            </a:r>
          </a:p>
          <a:p>
            <a:pPr lvl="2"/>
            <a:r>
              <a:rPr lang="en-US" sz="1600" dirty="0"/>
              <a:t>Traffic sent to localhost port 4567 is redirected to ecsc325-120.math.cs.edinboro.edu port 22</a:t>
            </a:r>
          </a:p>
        </p:txBody>
      </p:sp>
      <p:pic>
        <p:nvPicPr>
          <p:cNvPr id="7" name="Picture 6"/>
          <p:cNvPicPr>
            <a:picLocks noChangeAspect="1"/>
          </p:cNvPicPr>
          <p:nvPr/>
        </p:nvPicPr>
        <p:blipFill>
          <a:blip r:embed="rId3"/>
          <a:stretch>
            <a:fillRect/>
          </a:stretch>
        </p:blipFill>
        <p:spPr>
          <a:xfrm>
            <a:off x="7239000" y="4469838"/>
            <a:ext cx="4876800" cy="1835711"/>
          </a:xfrm>
          <a:prstGeom prst="rect">
            <a:avLst/>
          </a:prstGeom>
          <a:ln>
            <a:solidFill>
              <a:schemeClr val="tx1"/>
            </a:solidFill>
          </a:ln>
        </p:spPr>
      </p:pic>
    </p:spTree>
    <p:extLst>
      <p:ext uri="{BB962C8B-B14F-4D97-AF65-F5344CB8AC3E}">
        <p14:creationId xmlns:p14="http://schemas.microsoft.com/office/powerpoint/2010/main" val="172783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10945784" cy="4023360"/>
          </a:xfrm>
        </p:spPr>
        <p:txBody>
          <a:bodyPr>
            <a:normAutofit/>
          </a:bodyPr>
          <a:lstStyle/>
          <a:p>
            <a:r>
              <a:rPr lang="en-US" sz="2400" dirty="0"/>
              <a:t>SOCKS Proxy – Dynamic Port Forwarding</a:t>
            </a:r>
          </a:p>
          <a:p>
            <a:pPr lvl="1"/>
            <a:r>
              <a:rPr lang="en-US" sz="2000" dirty="0"/>
              <a:t>Allows for website </a:t>
            </a:r>
            <a:r>
              <a:rPr lang="en-US" sz="2000" dirty="0" err="1"/>
              <a:t>proxying</a:t>
            </a:r>
            <a:r>
              <a:rPr lang="en-US" sz="2000" dirty="0"/>
              <a:t> (other traffic too!)</a:t>
            </a:r>
          </a:p>
          <a:p>
            <a:pPr lvl="1"/>
            <a:r>
              <a:rPr lang="en-US" sz="2000" dirty="0"/>
              <a:t>Can be used to allow connections around firewalls</a:t>
            </a:r>
          </a:p>
          <a:p>
            <a:pPr lvl="2"/>
            <a:r>
              <a:rPr lang="en-US" sz="1600" dirty="0"/>
              <a:t>Connect to your ecsc325 web server from anywhere through an intermediate host</a:t>
            </a:r>
          </a:p>
          <a:p>
            <a:pPr lvl="1"/>
            <a:r>
              <a:rPr lang="en-US" sz="2000" dirty="0" err="1"/>
              <a:t>ssh</a:t>
            </a:r>
            <a:r>
              <a:rPr lang="en-US" sz="2000" dirty="0"/>
              <a:t> –D port </a:t>
            </a:r>
            <a:r>
              <a:rPr lang="en-US" sz="2000" dirty="0" err="1"/>
              <a:t>user@host.tld</a:t>
            </a:r>
            <a:endParaRPr lang="en-US" sz="2000" dirty="0"/>
          </a:p>
          <a:p>
            <a:pPr lvl="2"/>
            <a:r>
              <a:rPr lang="en-US" sz="1600" dirty="0"/>
              <a:t>Ex: </a:t>
            </a:r>
            <a:r>
              <a:rPr lang="en-US" sz="1600" dirty="0" err="1">
                <a:latin typeface="Courier New" panose="02070309020205020404" pitchFamily="49" charset="0"/>
                <a:cs typeface="Courier New" panose="02070309020205020404" pitchFamily="49" charset="0"/>
              </a:rPr>
              <a:t>ssh</a:t>
            </a:r>
            <a:r>
              <a:rPr lang="en-US" sz="1600" dirty="0">
                <a:latin typeface="Courier New" panose="02070309020205020404" pitchFamily="49" charset="0"/>
                <a:cs typeface="Courier New" panose="02070309020205020404" pitchFamily="49" charset="0"/>
              </a:rPr>
              <a:t> –D 55555 jpatalon@cslab100.cs.edinboro.edu</a:t>
            </a:r>
          </a:p>
          <a:p>
            <a:pPr lvl="2"/>
            <a:r>
              <a:rPr lang="en-US" sz="1600" dirty="0"/>
              <a:t>This command opens an encrypted tunnel between my local machine and </a:t>
            </a:r>
            <a:r>
              <a:rPr lang="en-US" sz="1600" dirty="0" err="1"/>
              <a:t>ssh</a:t>
            </a:r>
            <a:r>
              <a:rPr lang="en-US" sz="1600" dirty="0"/>
              <a:t> server cslab100.cs.edinboro.edu</a:t>
            </a:r>
          </a:p>
          <a:p>
            <a:pPr lvl="2"/>
            <a:r>
              <a:rPr lang="en-US" sz="1600" dirty="0"/>
              <a:t>SOCKS traffic is sent through port 5555 to server cslab100.cs.edinboro.edu, where it is then forwarded to the destination</a:t>
            </a:r>
          </a:p>
        </p:txBody>
      </p:sp>
      <p:pic>
        <p:nvPicPr>
          <p:cNvPr id="5" name="Picture 4"/>
          <p:cNvPicPr>
            <a:picLocks noChangeAspect="1"/>
          </p:cNvPicPr>
          <p:nvPr/>
        </p:nvPicPr>
        <p:blipFill>
          <a:blip r:embed="rId3"/>
          <a:stretch>
            <a:fillRect/>
          </a:stretch>
        </p:blipFill>
        <p:spPr>
          <a:xfrm>
            <a:off x="7239000" y="4469838"/>
            <a:ext cx="4876800" cy="1835711"/>
          </a:xfrm>
          <a:prstGeom prst="rect">
            <a:avLst/>
          </a:prstGeom>
          <a:ln>
            <a:solidFill>
              <a:schemeClr val="tx1"/>
            </a:solidFill>
          </a:ln>
        </p:spPr>
      </p:pic>
    </p:spTree>
    <p:extLst>
      <p:ext uri="{BB962C8B-B14F-4D97-AF65-F5344CB8AC3E}">
        <p14:creationId xmlns:p14="http://schemas.microsoft.com/office/powerpoint/2010/main" val="291013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Topics</a:t>
            </a:r>
          </a:p>
        </p:txBody>
      </p:sp>
      <p:sp>
        <p:nvSpPr>
          <p:cNvPr id="3" name="Content Placeholder 2"/>
          <p:cNvSpPr>
            <a:spLocks noGrp="1"/>
          </p:cNvSpPr>
          <p:nvPr>
            <p:ph idx="1"/>
          </p:nvPr>
        </p:nvSpPr>
        <p:spPr/>
        <p:txBody>
          <a:bodyPr/>
          <a:lstStyle/>
          <a:p>
            <a:r>
              <a:rPr lang="en-US" dirty="0"/>
              <a:t>VNC and RDP</a:t>
            </a:r>
          </a:p>
          <a:p>
            <a:pPr lvl="1"/>
            <a:r>
              <a:rPr lang="en-US" dirty="0"/>
              <a:t>Allow for a connection to a server GUI</a:t>
            </a:r>
          </a:p>
          <a:p>
            <a:pPr lvl="1"/>
            <a:r>
              <a:rPr lang="en-US" dirty="0"/>
              <a:t>Can be used for in-band and out-of-band connections</a:t>
            </a:r>
          </a:p>
          <a:p>
            <a:pPr lvl="1"/>
            <a:r>
              <a:rPr lang="en-US" dirty="0"/>
              <a:t>RDP (Remote Desktop Protocol) is common in Windows environments</a:t>
            </a:r>
          </a:p>
          <a:p>
            <a:pPr lvl="1"/>
            <a:r>
              <a:rPr lang="en-US" dirty="0"/>
              <a:t>VNC is common most other environments</a:t>
            </a:r>
          </a:p>
          <a:p>
            <a:pPr lvl="2"/>
            <a:r>
              <a:rPr lang="en-US" sz="1600" dirty="0"/>
              <a:t>VNC connections are typically not encrypted (or poorly encrypted),</a:t>
            </a:r>
            <a:br>
              <a:rPr lang="en-US" sz="1600" dirty="0"/>
            </a:br>
            <a:r>
              <a:rPr lang="en-US" sz="1600" dirty="0"/>
              <a:t>and tunneled through encrypted SSH connections.</a:t>
            </a:r>
          </a:p>
          <a:p>
            <a:pPr lvl="1"/>
            <a:r>
              <a:rPr lang="en-US" dirty="0"/>
              <a:t>VNC connections are sometimes only allowed from the localhost</a:t>
            </a:r>
          </a:p>
          <a:p>
            <a:pPr lvl="2"/>
            <a:r>
              <a:rPr lang="en-US" sz="1600" dirty="0"/>
              <a:t>Allowing connections only from localhost prevents unencrypted connections</a:t>
            </a:r>
          </a:p>
          <a:p>
            <a:pPr lvl="2"/>
            <a:r>
              <a:rPr lang="en-US" sz="1600" dirty="0"/>
              <a:t>You must tunnel through SSH before initiating VNC, forcing encryption</a:t>
            </a:r>
          </a:p>
        </p:txBody>
      </p:sp>
      <p:pic>
        <p:nvPicPr>
          <p:cNvPr id="3074" name="Picture 2" descr="http://static1.squarespace.com/static/52ad1d91e4b00a98a27ba20e/52ae5168e4b0988b43f4361f/55149e2ce4b00e32840cc088/1428328714334/?format=10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041988"/>
            <a:ext cx="1935480" cy="19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3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1A45-4630-D449-8BBE-3D768C1C19B3}"/>
              </a:ext>
            </a:extLst>
          </p:cNvPr>
          <p:cNvSpPr>
            <a:spLocks noGrp="1"/>
          </p:cNvSpPr>
          <p:nvPr>
            <p:ph type="title"/>
          </p:nvPr>
        </p:nvSpPr>
        <p:spPr/>
        <p:txBody>
          <a:bodyPr/>
          <a:lstStyle/>
          <a:p>
            <a:r>
              <a:rPr lang="en-US" dirty="0"/>
              <a:t>Redirect command output to a file</a:t>
            </a:r>
          </a:p>
        </p:txBody>
      </p:sp>
      <p:sp>
        <p:nvSpPr>
          <p:cNvPr id="3" name="Content Placeholder 2">
            <a:extLst>
              <a:ext uri="{FF2B5EF4-FFF2-40B4-BE49-F238E27FC236}">
                <a16:creationId xmlns:a16="http://schemas.microsoft.com/office/drawing/2014/main" id="{DD7E0C25-7341-6042-A225-2B67ACEB5836}"/>
              </a:ext>
            </a:extLst>
          </p:cNvPr>
          <p:cNvSpPr>
            <a:spLocks noGrp="1"/>
          </p:cNvSpPr>
          <p:nvPr>
            <p:ph idx="1"/>
          </p:nvPr>
        </p:nvSpPr>
        <p:spPr>
          <a:xfrm>
            <a:off x="1097280" y="1845734"/>
            <a:ext cx="10942320" cy="4326466"/>
          </a:xfrm>
        </p:spPr>
        <p:txBody>
          <a:bodyPr/>
          <a:lstStyle/>
          <a:p>
            <a:r>
              <a:rPr lang="en-US" dirty="0">
                <a:latin typeface="Courier New" panose="02070309020205020404" pitchFamily="49" charset="0"/>
                <a:cs typeface="Courier New" panose="02070309020205020404" pitchFamily="49" charset="0"/>
              </a:rPr>
              <a:t>cat /var/log/boot</a:t>
            </a:r>
          </a:p>
          <a:p>
            <a:pPr lvl="1"/>
            <a:r>
              <a:rPr lang="en-US" dirty="0"/>
              <a:t>Output’s contents of /var/log/boot file</a:t>
            </a:r>
          </a:p>
          <a:p>
            <a:r>
              <a:rPr lang="en-US" dirty="0">
                <a:latin typeface="Courier New" panose="02070309020205020404" pitchFamily="49" charset="0"/>
                <a:cs typeface="Courier New" panose="02070309020205020404" pitchFamily="49" charset="0"/>
              </a:rPr>
              <a:t>cat /var/log/</a:t>
            </a:r>
            <a:r>
              <a:rPr lang="en-US" dirty="0" err="1">
                <a:latin typeface="Courier New" panose="02070309020205020404" pitchFamily="49" charset="0"/>
                <a:cs typeface="Courier New" panose="02070309020205020404" pitchFamily="49" charset="0"/>
              </a:rPr>
              <a:t>boot.log</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wc</a:t>
            </a:r>
            <a:endParaRPr lang="en-US" dirty="0">
              <a:latin typeface="Courier New" panose="02070309020205020404" pitchFamily="49" charset="0"/>
              <a:cs typeface="Courier New" panose="02070309020205020404" pitchFamily="49" charset="0"/>
            </a:endParaRPr>
          </a:p>
          <a:p>
            <a:pPr lvl="1"/>
            <a:r>
              <a:rPr lang="en-US" dirty="0"/>
              <a:t>Pipe will redirect the output from the command to the input of another command</a:t>
            </a:r>
          </a:p>
          <a:p>
            <a:pPr lvl="1"/>
            <a:r>
              <a:rPr lang="en-US" dirty="0"/>
              <a:t>Send the output of the file to the </a:t>
            </a:r>
            <a:r>
              <a:rPr lang="en-US" dirty="0" err="1"/>
              <a:t>wc</a:t>
            </a:r>
            <a:r>
              <a:rPr lang="en-US" dirty="0"/>
              <a:t> command (tell us how many lines/words/characters are in the file)</a:t>
            </a:r>
          </a:p>
          <a:p>
            <a:r>
              <a:rPr lang="en-US" dirty="0">
                <a:latin typeface="Courier New" panose="02070309020205020404" pitchFamily="49" charset="0"/>
                <a:cs typeface="Courier New" panose="02070309020205020404" pitchFamily="49" charset="0"/>
              </a:rPr>
              <a:t>cat /var/log/boot | </a:t>
            </a:r>
            <a:r>
              <a:rPr lang="en-US" dirty="0" err="1">
                <a:latin typeface="Courier New" panose="02070309020205020404" pitchFamily="49" charset="0"/>
                <a:cs typeface="Courier New" panose="02070309020205020404" pitchFamily="49" charset="0"/>
              </a:rPr>
              <a:t>wc</a:t>
            </a:r>
            <a:r>
              <a:rPr lang="en-US" dirty="0">
                <a:latin typeface="Courier New" panose="02070309020205020404" pitchFamily="49" charset="0"/>
                <a:cs typeface="Courier New" panose="02070309020205020404" pitchFamily="49" charset="0"/>
              </a:rPr>
              <a:t> &gt;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/text1.txt</a:t>
            </a:r>
          </a:p>
          <a:p>
            <a:pPr lvl="1"/>
            <a:r>
              <a:rPr lang="en-US" dirty="0"/>
              <a:t>Single greater than symbol!</a:t>
            </a:r>
          </a:p>
          <a:p>
            <a:pPr lvl="1"/>
            <a:r>
              <a:rPr lang="en-US" dirty="0"/>
              <a:t>Print the output from the command to the file /</a:t>
            </a:r>
            <a:r>
              <a:rPr lang="en-US" dirty="0" err="1"/>
              <a:t>tmp</a:t>
            </a:r>
            <a:r>
              <a:rPr lang="en-US" dirty="0"/>
              <a:t>/text1.txt, overwriting anything in the file</a:t>
            </a:r>
          </a:p>
          <a:p>
            <a:r>
              <a:rPr lang="en-US" dirty="0">
                <a:latin typeface="Courier New" panose="02070309020205020404" pitchFamily="49" charset="0"/>
                <a:cs typeface="Courier New" panose="02070309020205020404" pitchFamily="49" charset="0"/>
              </a:rPr>
              <a:t>cat /var/log/boot | </a:t>
            </a:r>
            <a:r>
              <a:rPr lang="en-US" dirty="0" err="1">
                <a:latin typeface="Courier New" panose="02070309020205020404" pitchFamily="49" charset="0"/>
                <a:cs typeface="Courier New" panose="02070309020205020404" pitchFamily="49" charset="0"/>
              </a:rPr>
              <a:t>wc</a:t>
            </a:r>
            <a:r>
              <a:rPr lang="en-US" dirty="0">
                <a:latin typeface="Courier New" panose="02070309020205020404" pitchFamily="49" charset="0"/>
                <a:cs typeface="Courier New" panose="02070309020205020404" pitchFamily="49" charset="0"/>
              </a:rPr>
              <a:t> &gt;&gt;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/text1.txt</a:t>
            </a:r>
          </a:p>
          <a:p>
            <a:pPr lvl="1"/>
            <a:r>
              <a:rPr lang="en-US" dirty="0"/>
              <a:t>Two greater than symbols!</a:t>
            </a:r>
          </a:p>
          <a:p>
            <a:pPr lvl="1"/>
            <a:r>
              <a:rPr lang="en-US" dirty="0"/>
              <a:t>Print the output from the command to the file /</a:t>
            </a:r>
            <a:r>
              <a:rPr lang="en-US" dirty="0" err="1"/>
              <a:t>tmp</a:t>
            </a:r>
            <a:r>
              <a:rPr lang="en-US" dirty="0"/>
              <a:t>/text1.txt, appending to the end of the file</a:t>
            </a:r>
          </a:p>
        </p:txBody>
      </p:sp>
      <p:pic>
        <p:nvPicPr>
          <p:cNvPr id="4" name="Picture 3" descr="http://cdn.curvve.com/wp-content/uploads/Terminal-Logo.png">
            <a:extLst>
              <a:ext uri="{FF2B5EF4-FFF2-40B4-BE49-F238E27FC236}">
                <a16:creationId xmlns:a16="http://schemas.microsoft.com/office/drawing/2014/main" id="{7DF6171A-06A9-8F48-A061-D5830F7C10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4825" y="4905799"/>
            <a:ext cx="1374775" cy="137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Command Line</a:t>
            </a:r>
          </a:p>
        </p:txBody>
      </p:sp>
      <p:sp>
        <p:nvSpPr>
          <p:cNvPr id="3" name="Content Placeholder 2"/>
          <p:cNvSpPr>
            <a:spLocks noGrp="1"/>
          </p:cNvSpPr>
          <p:nvPr>
            <p:ph idx="1"/>
          </p:nvPr>
        </p:nvSpPr>
        <p:spPr/>
        <p:txBody>
          <a:bodyPr>
            <a:normAutofit/>
          </a:bodyPr>
          <a:lstStyle/>
          <a:p>
            <a:r>
              <a:rPr lang="en-US" sz="2400" dirty="0"/>
              <a:t>List files, file types, file ownership, file permissions</a:t>
            </a:r>
          </a:p>
          <a:p>
            <a:pPr lvl="1"/>
            <a:r>
              <a:rPr lang="en-US" sz="2000" dirty="0">
                <a:latin typeface="Courier New" panose="02070309020205020404" pitchFamily="49" charset="0"/>
                <a:cs typeface="Courier New" panose="02070309020205020404" pitchFamily="49" charset="0"/>
              </a:rPr>
              <a:t>ls</a:t>
            </a:r>
            <a:r>
              <a:rPr lang="en-US" sz="2000" dirty="0"/>
              <a:t> command will show us these items</a:t>
            </a:r>
          </a:p>
          <a:p>
            <a:pPr lvl="1"/>
            <a:r>
              <a:rPr lang="en-US" sz="2000" dirty="0">
                <a:latin typeface="Courier New" panose="02070309020205020404" pitchFamily="49" charset="0"/>
                <a:cs typeface="Courier New" panose="02070309020205020404" pitchFamily="49" charset="0"/>
              </a:rPr>
              <a:t>ls</a:t>
            </a:r>
            <a:r>
              <a:rPr lang="en-US" sz="2000" dirty="0"/>
              <a:t> is short for list</a:t>
            </a:r>
          </a:p>
          <a:p>
            <a:pPr lvl="1"/>
            <a:r>
              <a:rPr lang="en-US" sz="2000" dirty="0">
                <a:latin typeface="Courier New" panose="02070309020205020404" pitchFamily="49" charset="0"/>
                <a:cs typeface="Courier New" panose="02070309020205020404" pitchFamily="49" charset="0"/>
              </a:rPr>
              <a:t>ls</a:t>
            </a:r>
            <a:r>
              <a:rPr lang="en-US" sz="2000" dirty="0"/>
              <a:t> command can take many options</a:t>
            </a:r>
          </a:p>
          <a:p>
            <a:pPr lvl="2"/>
            <a:r>
              <a:rPr lang="en-US" sz="1800" dirty="0">
                <a:latin typeface="Courier New" panose="02070309020205020404" pitchFamily="49" charset="0"/>
                <a:cs typeface="Courier New" panose="02070309020205020404" pitchFamily="49" charset="0"/>
              </a:rPr>
              <a:t>-l</a:t>
            </a:r>
            <a:r>
              <a:rPr lang="en-US" sz="1800" dirty="0"/>
              <a:t> gives the long listing (lower case L)</a:t>
            </a:r>
          </a:p>
          <a:p>
            <a:pPr lvl="2"/>
            <a:r>
              <a:rPr lang="en-US" sz="1800" dirty="0">
                <a:latin typeface="Courier New" panose="02070309020205020404" pitchFamily="49" charset="0"/>
                <a:cs typeface="Courier New" panose="02070309020205020404" pitchFamily="49" charset="0"/>
              </a:rPr>
              <a:t>-a </a:t>
            </a:r>
            <a:r>
              <a:rPr lang="en-US" sz="1800" dirty="0"/>
              <a:t>gives all files, including files</a:t>
            </a:r>
          </a:p>
          <a:p>
            <a:pPr lvl="2"/>
            <a:r>
              <a:rPr lang="en-US" sz="1800" dirty="0">
                <a:latin typeface="Courier New" panose="02070309020205020404" pitchFamily="49" charset="0"/>
                <a:cs typeface="Courier New" panose="02070309020205020404" pitchFamily="49" charset="0"/>
              </a:rPr>
              <a:t>-t </a:t>
            </a:r>
            <a:r>
              <a:rPr lang="en-US" sz="1800" dirty="0"/>
              <a:t>sorts by modified time</a:t>
            </a:r>
          </a:p>
          <a:p>
            <a:pPr lvl="2"/>
            <a:r>
              <a:rPr lang="en-US" sz="1800" dirty="0">
                <a:latin typeface="Courier New" panose="02070309020205020404" pitchFamily="49" charset="0"/>
                <a:cs typeface="Courier New" panose="02070309020205020404" pitchFamily="49" charset="0"/>
              </a:rPr>
              <a:t>-r </a:t>
            </a:r>
            <a:r>
              <a:rPr lang="en-US" sz="1800" dirty="0"/>
              <a:t>reverse</a:t>
            </a:r>
          </a:p>
          <a:p>
            <a:pPr lvl="2"/>
            <a:r>
              <a:rPr lang="en-US" sz="1800" dirty="0">
                <a:latin typeface="Courier New" panose="02070309020205020404" pitchFamily="49" charset="0"/>
                <a:cs typeface="Courier New" panose="02070309020205020404" pitchFamily="49" charset="0"/>
              </a:rPr>
              <a:t>-h </a:t>
            </a:r>
            <a:r>
              <a:rPr lang="en-US" sz="1800" dirty="0"/>
              <a:t>human readable</a:t>
            </a:r>
          </a:p>
        </p:txBody>
      </p:sp>
      <p:pic>
        <p:nvPicPr>
          <p:cNvPr id="4" name="Picture 3"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3154">
            <a:off x="6493532" y="2401176"/>
            <a:ext cx="4892107"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ls command (lowercase LS)</a:t>
            </a:r>
          </a:p>
        </p:txBody>
      </p:sp>
    </p:spTree>
    <p:extLst>
      <p:ext uri="{BB962C8B-B14F-4D97-AF65-F5344CB8AC3E}">
        <p14:creationId xmlns:p14="http://schemas.microsoft.com/office/powerpoint/2010/main" val="7425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Command Line</a:t>
            </a:r>
          </a:p>
        </p:txBody>
      </p:sp>
      <p:sp>
        <p:nvSpPr>
          <p:cNvPr id="3" name="Content Placeholder 2"/>
          <p:cNvSpPr>
            <a:spLocks noGrp="1"/>
          </p:cNvSpPr>
          <p:nvPr>
            <p:ph idx="1"/>
          </p:nvPr>
        </p:nvSpPr>
        <p:spPr>
          <a:xfrm>
            <a:off x="1097280" y="1845734"/>
            <a:ext cx="10058400" cy="4495906"/>
          </a:xfrm>
        </p:spPr>
        <p:txBody>
          <a:bodyPr>
            <a:normAutofit/>
          </a:bodyPr>
          <a:lstStyle/>
          <a:p>
            <a:r>
              <a:rPr lang="en-US" sz="2400" dirty="0"/>
              <a:t>Directory structure navigation</a:t>
            </a:r>
          </a:p>
          <a:p>
            <a:pPr lvl="1"/>
            <a:r>
              <a:rPr lang="en-US" sz="2200" dirty="0"/>
              <a:t>cd command lets us change directories</a:t>
            </a:r>
          </a:p>
          <a:p>
            <a:pPr lvl="2"/>
            <a:r>
              <a:rPr lang="en-US" sz="1600" dirty="0">
                <a:latin typeface="Courier New" panose="02070309020205020404" pitchFamily="49" charset="0"/>
                <a:cs typeface="Courier New" panose="02070309020205020404" pitchFamily="49" charset="0"/>
              </a:rPr>
              <a:t>cd /home/user/</a:t>
            </a:r>
          </a:p>
          <a:p>
            <a:pPr lvl="1"/>
            <a:r>
              <a:rPr lang="en-US" sz="1800" dirty="0"/>
              <a:t>cd command by itself changes to users home directory</a:t>
            </a:r>
          </a:p>
          <a:p>
            <a:pPr lvl="2"/>
            <a:r>
              <a:rPr lang="en-US" dirty="0">
                <a:latin typeface="Courier New" panose="02070309020205020404" pitchFamily="49" charset="0"/>
                <a:cs typeface="Courier New" panose="02070309020205020404" pitchFamily="49" charset="0"/>
              </a:rPr>
              <a:t>c</a:t>
            </a:r>
            <a:r>
              <a:rPr lang="en-US" sz="1400" dirty="0">
                <a:latin typeface="Courier New" panose="02070309020205020404" pitchFamily="49" charset="0"/>
                <a:cs typeface="Courier New" panose="02070309020205020404" pitchFamily="49" charset="0"/>
              </a:rPr>
              <a:t>d</a:t>
            </a:r>
          </a:p>
          <a:p>
            <a:pPr lvl="1"/>
            <a:r>
              <a:rPr lang="en-US" sz="1800" dirty="0"/>
              <a:t>Parent directory is represented by two periods</a:t>
            </a:r>
          </a:p>
          <a:p>
            <a:pPr lvl="2"/>
            <a:r>
              <a:rPr lang="en-US" dirty="0">
                <a:latin typeface="Courier New" panose="02070309020205020404" pitchFamily="49" charset="0"/>
                <a:cs typeface="Courier New" panose="02070309020205020404" pitchFamily="49" charset="0"/>
              </a:rPr>
              <a:t>c</a:t>
            </a:r>
            <a:r>
              <a:rPr lang="en-US" sz="1400" dirty="0">
                <a:latin typeface="Courier New" panose="02070309020205020404" pitchFamily="49" charset="0"/>
                <a:cs typeface="Courier New" panose="02070309020205020404" pitchFamily="49" charset="0"/>
              </a:rPr>
              <a:t>d ..</a:t>
            </a:r>
          </a:p>
          <a:p>
            <a:pPr lvl="1"/>
            <a:r>
              <a:rPr lang="en-US" dirty="0" err="1"/>
              <a:t>p</a:t>
            </a:r>
            <a:r>
              <a:rPr lang="en-US" sz="1800" dirty="0" err="1"/>
              <a:t>wd</a:t>
            </a:r>
            <a:r>
              <a:rPr lang="en-US" sz="1800" dirty="0"/>
              <a:t> shows us what directory we are currently in</a:t>
            </a:r>
          </a:p>
          <a:p>
            <a:pPr lvl="2"/>
            <a:r>
              <a:rPr lang="en-US" dirty="0">
                <a:latin typeface="Courier New" panose="02070309020205020404" pitchFamily="49" charset="0"/>
                <a:cs typeface="Courier New" panose="02070309020205020404" pitchFamily="49" charset="0"/>
              </a:rPr>
              <a:t>[user@ecsc325 ~]$ </a:t>
            </a:r>
            <a:r>
              <a:rPr lang="en-US" dirty="0" err="1">
                <a:latin typeface="Courier New" panose="02070309020205020404" pitchFamily="49" charset="0"/>
                <a:cs typeface="Courier New" panose="02070309020205020404" pitchFamily="49" charset="0"/>
              </a:rPr>
              <a:t>p</a:t>
            </a:r>
            <a:r>
              <a:rPr lang="en-US" sz="1400" dirty="0" err="1">
                <a:latin typeface="Courier New" panose="02070309020205020404" pitchFamily="49" charset="0"/>
                <a:cs typeface="Courier New" panose="02070309020205020404" pitchFamily="49" charset="0"/>
              </a:rPr>
              <a:t>wd</a:t>
            </a:r>
            <a:endParaRPr lang="en-US" sz="1400"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/home/user</a:t>
            </a:r>
          </a:p>
          <a:p>
            <a:pPr lvl="1"/>
            <a:r>
              <a:rPr lang="en-US" sz="1800" dirty="0"/>
              <a:t>Files are edited with an editor</a:t>
            </a:r>
          </a:p>
          <a:p>
            <a:pPr lvl="2"/>
            <a:r>
              <a:rPr lang="en-US" dirty="0"/>
              <a:t>v</a:t>
            </a:r>
            <a:r>
              <a:rPr lang="en-US" sz="1400" dirty="0"/>
              <a:t>i, </a:t>
            </a:r>
            <a:r>
              <a:rPr lang="en-US" sz="1400" dirty="0" err="1"/>
              <a:t>nano</a:t>
            </a:r>
            <a:r>
              <a:rPr lang="en-US" sz="1400" dirty="0"/>
              <a:t>, joe, etc.</a:t>
            </a:r>
          </a:p>
          <a:p>
            <a:pPr lvl="1"/>
            <a:r>
              <a:rPr lang="en-US" sz="1800" dirty="0"/>
              <a:t>Executables are executed</a:t>
            </a:r>
          </a:p>
          <a:p>
            <a:pPr lvl="2"/>
            <a:r>
              <a:rPr lang="en-US" sz="1400" dirty="0">
                <a:latin typeface="Courier New" panose="02070309020205020404" pitchFamily="49" charset="0"/>
                <a:cs typeface="Courier New" panose="02070309020205020404" pitchFamily="49" charset="0"/>
              </a:rPr>
              <a:t>/tmp/script.sh</a:t>
            </a:r>
          </a:p>
        </p:txBody>
      </p:sp>
      <p:pic>
        <p:nvPicPr>
          <p:cNvPr id="4" name="Picture 3"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3154">
            <a:off x="6493153" y="2413985"/>
            <a:ext cx="5325854"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CD command (lowercase cd)</a:t>
            </a:r>
          </a:p>
        </p:txBody>
      </p:sp>
    </p:spTree>
    <p:extLst>
      <p:ext uri="{BB962C8B-B14F-4D97-AF65-F5344CB8AC3E}">
        <p14:creationId xmlns:p14="http://schemas.microsoft.com/office/powerpoint/2010/main" val="310469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Permissions</a:t>
            </a:r>
          </a:p>
        </p:txBody>
      </p:sp>
      <p:sp>
        <p:nvSpPr>
          <p:cNvPr id="8" name="Content Placeholder 7"/>
          <p:cNvSpPr>
            <a:spLocks noGrp="1"/>
          </p:cNvSpPr>
          <p:nvPr>
            <p:ph sz="half" idx="1"/>
          </p:nvPr>
        </p:nvSpPr>
        <p:spPr>
          <a:xfrm>
            <a:off x="1097277" y="1845734"/>
            <a:ext cx="5031379" cy="4577368"/>
          </a:xfrm>
        </p:spPr>
        <p:txBody>
          <a:bodyPr>
            <a:normAutofit/>
          </a:bodyPr>
          <a:lstStyle/>
          <a:p>
            <a:r>
              <a:rPr lang="en-US" dirty="0"/>
              <a:t>Octal Modes</a:t>
            </a:r>
          </a:p>
          <a:p>
            <a:pPr lvl="1"/>
            <a:r>
              <a:rPr lang="en-US" dirty="0"/>
              <a:t>1 – Execute</a:t>
            </a:r>
          </a:p>
          <a:p>
            <a:pPr lvl="1"/>
            <a:r>
              <a:rPr lang="en-US" dirty="0"/>
              <a:t>2 – Write</a:t>
            </a:r>
          </a:p>
          <a:p>
            <a:pPr lvl="1"/>
            <a:r>
              <a:rPr lang="en-US" dirty="0"/>
              <a:t>3 – Write &amp; Execute</a:t>
            </a:r>
          </a:p>
          <a:p>
            <a:pPr lvl="1"/>
            <a:r>
              <a:rPr lang="en-US" dirty="0"/>
              <a:t>4 – Read</a:t>
            </a:r>
          </a:p>
          <a:p>
            <a:pPr lvl="1"/>
            <a:r>
              <a:rPr lang="en-US" dirty="0"/>
              <a:t>5 – Read &amp; Execute</a:t>
            </a:r>
          </a:p>
          <a:p>
            <a:pPr lvl="1"/>
            <a:r>
              <a:rPr lang="en-US" dirty="0"/>
              <a:t>6 – Read &amp; Write</a:t>
            </a:r>
          </a:p>
          <a:p>
            <a:pPr lvl="1"/>
            <a:r>
              <a:rPr lang="en-US" dirty="0"/>
              <a:t>7 – Read, Write, &amp; Execute</a:t>
            </a:r>
          </a:p>
          <a:p>
            <a:r>
              <a:rPr lang="en-US" dirty="0"/>
              <a:t>Octal modes are set, overwriting any current modes that are already set</a:t>
            </a:r>
          </a:p>
          <a:p>
            <a:pPr lvl="1"/>
            <a:r>
              <a:rPr lang="en-US" dirty="0"/>
              <a:t>Ex: </a:t>
            </a:r>
            <a:r>
              <a:rPr lang="en-US" dirty="0" err="1">
                <a:latin typeface="Courier New" panose="02070309020205020404" pitchFamily="49" charset="0"/>
                <a:cs typeface="Courier New" panose="02070309020205020404" pitchFamily="49" charset="0"/>
              </a:rPr>
              <a:t>chmod</a:t>
            </a:r>
            <a:r>
              <a:rPr lang="en-US" dirty="0">
                <a:latin typeface="Courier New" panose="02070309020205020404" pitchFamily="49" charset="0"/>
                <a:cs typeface="Courier New" panose="02070309020205020404" pitchFamily="49" charset="0"/>
              </a:rPr>
              <a:t> 750 /root/folder/file.txt</a:t>
            </a:r>
          </a:p>
        </p:txBody>
      </p:sp>
      <p:sp>
        <p:nvSpPr>
          <p:cNvPr id="9" name="Content Placeholder 8"/>
          <p:cNvSpPr>
            <a:spLocks noGrp="1"/>
          </p:cNvSpPr>
          <p:nvPr>
            <p:ph sz="half" idx="2"/>
          </p:nvPr>
        </p:nvSpPr>
        <p:spPr>
          <a:xfrm>
            <a:off x="6217919" y="1845735"/>
            <a:ext cx="5657991" cy="4432402"/>
          </a:xfrm>
        </p:spPr>
        <p:txBody>
          <a:bodyPr>
            <a:normAutofit/>
          </a:bodyPr>
          <a:lstStyle/>
          <a:p>
            <a:r>
              <a:rPr lang="en-US" dirty="0"/>
              <a:t>Symbolic Modes</a:t>
            </a:r>
          </a:p>
          <a:p>
            <a:pPr lvl="1"/>
            <a:r>
              <a:rPr lang="en-US" dirty="0">
                <a:cs typeface="Courier New" panose="02070309020205020404" pitchFamily="49" charset="0"/>
              </a:rPr>
              <a:t>u = user</a:t>
            </a:r>
          </a:p>
          <a:p>
            <a:pPr lvl="1"/>
            <a:r>
              <a:rPr lang="en-US" dirty="0">
                <a:cs typeface="Courier New" panose="02070309020205020404" pitchFamily="49" charset="0"/>
              </a:rPr>
              <a:t>g = group</a:t>
            </a:r>
          </a:p>
          <a:p>
            <a:pPr lvl="1"/>
            <a:r>
              <a:rPr lang="en-US" dirty="0">
                <a:cs typeface="Courier New" panose="02070309020205020404" pitchFamily="49" charset="0"/>
              </a:rPr>
              <a:t>o = other</a:t>
            </a:r>
          </a:p>
          <a:p>
            <a:pPr lvl="1"/>
            <a:r>
              <a:rPr lang="en-US" dirty="0">
                <a:cs typeface="Courier New" panose="02070309020205020404" pitchFamily="49" charset="0"/>
              </a:rPr>
              <a:t>a = all</a:t>
            </a:r>
          </a:p>
          <a:p>
            <a:pPr lvl="1"/>
            <a:r>
              <a:rPr lang="en-US" dirty="0">
                <a:cs typeface="Courier New" panose="02070309020205020404" pitchFamily="49" charset="0"/>
              </a:rPr>
              <a:t>r = read</a:t>
            </a:r>
          </a:p>
          <a:p>
            <a:pPr lvl="1"/>
            <a:r>
              <a:rPr lang="en-US" dirty="0">
                <a:cs typeface="Courier New" panose="02070309020205020404" pitchFamily="49" charset="0"/>
              </a:rPr>
              <a:t>w = write</a:t>
            </a:r>
          </a:p>
          <a:p>
            <a:pPr lvl="1"/>
            <a:r>
              <a:rPr lang="en-US" dirty="0">
                <a:cs typeface="Courier New" panose="02070309020205020404" pitchFamily="49" charset="0"/>
              </a:rPr>
              <a:t>x = execute</a:t>
            </a:r>
          </a:p>
          <a:p>
            <a:r>
              <a:rPr lang="en-US" dirty="0">
                <a:cs typeface="Courier New" panose="02070309020205020404" pitchFamily="49" charset="0"/>
              </a:rPr>
              <a:t>Symbolic modes are additive and subtractive, adding to or removing from currently set permissions</a:t>
            </a:r>
          </a:p>
          <a:p>
            <a:pPr lvl="1"/>
            <a:r>
              <a:rPr lang="en-US" dirty="0">
                <a:cs typeface="Courier New" panose="02070309020205020404" pitchFamily="49" charset="0"/>
              </a:rPr>
              <a:t>Ex: </a:t>
            </a:r>
            <a:r>
              <a:rPr lang="en-US" sz="1600" dirty="0" err="1">
                <a:latin typeface="Courier New" panose="02070309020205020404" pitchFamily="49" charset="0"/>
                <a:cs typeface="Courier New" panose="02070309020205020404" pitchFamily="49" charset="0"/>
              </a:rPr>
              <a:t>chmod</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ug+rwX,o-rwx</a:t>
            </a:r>
            <a:r>
              <a:rPr lang="en-US" sz="1600" dirty="0">
                <a:latin typeface="Courier New" panose="02070309020205020404" pitchFamily="49" charset="0"/>
                <a:cs typeface="Courier New" panose="02070309020205020404" pitchFamily="49" charset="0"/>
              </a:rPr>
              <a:t> /root/folder/file.txt</a:t>
            </a:r>
          </a:p>
        </p:txBody>
      </p:sp>
      <p:sp>
        <p:nvSpPr>
          <p:cNvPr id="2" name="Rectangle 1"/>
          <p:cNvSpPr/>
          <p:nvPr/>
        </p:nvSpPr>
        <p:spPr>
          <a:xfrm>
            <a:off x="349485" y="5693362"/>
            <a:ext cx="11526425"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Octal modes set permissions, symbolic modes can add and remove</a:t>
            </a:r>
          </a:p>
        </p:txBody>
      </p:sp>
    </p:spTree>
    <p:extLst>
      <p:ext uri="{BB962C8B-B14F-4D97-AF65-F5344CB8AC3E}">
        <p14:creationId xmlns:p14="http://schemas.microsoft.com/office/powerpoint/2010/main" val="240487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Ownership</a:t>
            </a:r>
          </a:p>
        </p:txBody>
      </p:sp>
      <p:sp>
        <p:nvSpPr>
          <p:cNvPr id="6" name="Content Placeholder 5"/>
          <p:cNvSpPr>
            <a:spLocks noGrp="1"/>
          </p:cNvSpPr>
          <p:nvPr>
            <p:ph idx="1"/>
          </p:nvPr>
        </p:nvSpPr>
        <p:spPr/>
        <p:txBody>
          <a:bodyPr/>
          <a:lstStyle/>
          <a:p>
            <a:r>
              <a:rPr lang="en-US" dirty="0"/>
              <a:t>Set file user owner</a:t>
            </a:r>
          </a:p>
          <a:p>
            <a:pPr lvl="1"/>
            <a:r>
              <a:rPr lang="en-US" dirty="0" err="1">
                <a:latin typeface="Courier New" panose="02070309020205020404" pitchFamily="49" charset="0"/>
                <a:cs typeface="Courier New" panose="02070309020205020404" pitchFamily="49" charset="0"/>
              </a:rPr>
              <a:t>chown</a:t>
            </a:r>
            <a:r>
              <a:rPr lang="en-US" dirty="0">
                <a:latin typeface="Courier New" panose="02070309020205020404" pitchFamily="49" charset="0"/>
                <a:cs typeface="Courier New" panose="02070309020205020404" pitchFamily="49" charset="0"/>
              </a:rPr>
              <a:t> username file.txt</a:t>
            </a:r>
          </a:p>
          <a:p>
            <a:r>
              <a:rPr lang="en-US" dirty="0"/>
              <a:t>Set file group owner</a:t>
            </a:r>
          </a:p>
          <a:p>
            <a:pPr lvl="1"/>
            <a:r>
              <a:rPr lang="en-US" dirty="0" err="1">
                <a:latin typeface="Courier New" panose="02070309020205020404" pitchFamily="49" charset="0"/>
                <a:cs typeface="Courier New" panose="02070309020205020404" pitchFamily="49" charset="0"/>
              </a:rPr>
              <a:t>chgrp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groupname</a:t>
            </a:r>
            <a:r>
              <a:rPr lang="en-US" dirty="0">
                <a:latin typeface="Courier New" panose="02070309020205020404" pitchFamily="49" charset="0"/>
                <a:cs typeface="Courier New" panose="02070309020205020404" pitchFamily="49" charset="0"/>
              </a:rPr>
              <a:t> file.txt</a:t>
            </a:r>
          </a:p>
          <a:p>
            <a:r>
              <a:rPr lang="en-US" dirty="0"/>
              <a:t>Set both user and group owner</a:t>
            </a:r>
          </a:p>
          <a:p>
            <a:pPr lvl="1"/>
            <a:r>
              <a:rPr lang="en-US" dirty="0" err="1">
                <a:latin typeface="Courier New" panose="02070309020205020404" pitchFamily="49" charset="0"/>
                <a:cs typeface="Courier New" panose="02070309020205020404" pitchFamily="49" charset="0"/>
              </a:rPr>
              <a:t>chown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username:groupname</a:t>
            </a:r>
            <a:r>
              <a:rPr lang="en-US" dirty="0">
                <a:latin typeface="Courier New" panose="02070309020205020404" pitchFamily="49" charset="0"/>
                <a:cs typeface="Courier New" panose="02070309020205020404" pitchFamily="49" charset="0"/>
              </a:rPr>
              <a:t> file.txt</a:t>
            </a:r>
          </a:p>
          <a:p>
            <a:r>
              <a:rPr lang="en-US" dirty="0"/>
              <a:t>Represented by the </a:t>
            </a:r>
            <a:r>
              <a:rPr lang="en-US" dirty="0">
                <a:latin typeface="Courier New" panose="02070309020205020404" pitchFamily="49" charset="0"/>
                <a:cs typeface="Courier New" panose="02070309020205020404" pitchFamily="49" charset="0"/>
              </a:rPr>
              <a:t>ls -l</a:t>
            </a:r>
            <a:r>
              <a:rPr lang="en-US" dirty="0"/>
              <a:t> command as such:</a:t>
            </a:r>
          </a:p>
          <a:p>
            <a:endParaRPr lang="en-US" dirty="0"/>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242060" y="4648200"/>
            <a:ext cx="6886575" cy="1609725"/>
          </a:xfrm>
          <a:prstGeom prst="rect">
            <a:avLst/>
          </a:prstGeom>
        </p:spPr>
      </p:pic>
    </p:spTree>
    <p:extLst>
      <p:ext uri="{BB962C8B-B14F-4D97-AF65-F5344CB8AC3E}">
        <p14:creationId xmlns:p14="http://schemas.microsoft.com/office/powerpoint/2010/main" val="385207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Package Management</a:t>
            </a:r>
          </a:p>
        </p:txBody>
      </p:sp>
      <p:sp>
        <p:nvSpPr>
          <p:cNvPr id="6" name="Content Placeholder 5"/>
          <p:cNvSpPr>
            <a:spLocks noGrp="1"/>
          </p:cNvSpPr>
          <p:nvPr>
            <p:ph idx="1"/>
          </p:nvPr>
        </p:nvSpPr>
        <p:spPr>
          <a:xfrm>
            <a:off x="1097280" y="1845734"/>
            <a:ext cx="10058400" cy="4544180"/>
          </a:xfrm>
        </p:spPr>
        <p:txBody>
          <a:bodyPr/>
          <a:lstStyle/>
          <a:p>
            <a:r>
              <a:rPr lang="en-US" dirty="0">
                <a:latin typeface="Courier New" panose="02070309020205020404" pitchFamily="49" charset="0"/>
                <a:cs typeface="Courier New" panose="02070309020205020404" pitchFamily="49" charset="0"/>
              </a:rPr>
              <a:t>yum</a:t>
            </a:r>
            <a:r>
              <a:rPr lang="en-US" dirty="0"/>
              <a:t> – Manage installed packages and software</a:t>
            </a:r>
          </a:p>
          <a:p>
            <a:pPr lvl="1"/>
            <a:r>
              <a:rPr lang="en-US" dirty="0"/>
              <a:t>Red Hat and similar systems (Fedora, CentOS, </a:t>
            </a:r>
            <a:r>
              <a:rPr lang="en-US" dirty="0" err="1"/>
              <a:t>etc</a:t>
            </a:r>
            <a:r>
              <a:rPr lang="en-US" dirty="0"/>
              <a:t>)</a:t>
            </a:r>
          </a:p>
          <a:p>
            <a:pPr lvl="1"/>
            <a:r>
              <a:rPr lang="en-US" dirty="0"/>
              <a:t>Maintains a list of packages and dependencies</a:t>
            </a:r>
          </a:p>
          <a:p>
            <a:pPr lvl="1"/>
            <a:r>
              <a:rPr lang="en-US" dirty="0">
                <a:latin typeface="Courier New" panose="02070309020205020404" pitchFamily="49" charset="0"/>
                <a:cs typeface="Courier New" panose="02070309020205020404" pitchFamily="49" charset="0"/>
              </a:rPr>
              <a:t>yum search &lt;package&gt;</a:t>
            </a:r>
          </a:p>
          <a:p>
            <a:pPr lvl="1"/>
            <a:r>
              <a:rPr lang="en-US" dirty="0">
                <a:latin typeface="Courier New" panose="02070309020205020404" pitchFamily="49" charset="0"/>
                <a:cs typeface="Courier New" panose="02070309020205020404" pitchFamily="49" charset="0"/>
              </a:rPr>
              <a:t>yum install &lt;package&gt;</a:t>
            </a:r>
          </a:p>
          <a:p>
            <a:pPr lvl="1"/>
            <a:r>
              <a:rPr lang="en-US" dirty="0">
                <a:latin typeface="Courier New" panose="02070309020205020404" pitchFamily="49" charset="0"/>
                <a:cs typeface="Courier New" panose="02070309020205020404" pitchFamily="49" charset="0"/>
              </a:rPr>
              <a:t>yum provides &lt;command&gt;</a:t>
            </a:r>
          </a:p>
          <a:p>
            <a:pPr lvl="1"/>
            <a:r>
              <a:rPr lang="en-US" dirty="0">
                <a:latin typeface="Courier New" panose="02070309020205020404" pitchFamily="49" charset="0"/>
                <a:cs typeface="Courier New" panose="02070309020205020404" pitchFamily="49" charset="0"/>
              </a:rPr>
              <a:t>yum update</a:t>
            </a:r>
          </a:p>
        </p:txBody>
      </p:sp>
      <p:sp>
        <p:nvSpPr>
          <p:cNvPr id="7" name="Rectangle 6"/>
          <p:cNvSpPr/>
          <p:nvPr/>
        </p:nvSpPr>
        <p:spPr>
          <a:xfrm rot="205153">
            <a:off x="7476415" y="2150906"/>
            <a:ext cx="3942700" cy="2061866"/>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RPM describes the package format</a:t>
            </a:r>
            <a:br>
              <a:rPr lang="en-US" sz="3200" b="1" cap="none" spc="0" dirty="0">
                <a:ln w="22225">
                  <a:solidFill>
                    <a:schemeClr val="accent2"/>
                  </a:solidFill>
                  <a:prstDash val="solid"/>
                </a:ln>
                <a:solidFill>
                  <a:schemeClr val="accent2">
                    <a:lumMod val="40000"/>
                    <a:lumOff val="60000"/>
                  </a:schemeClr>
                </a:solidFill>
                <a:effectLst/>
              </a:rPr>
            </a:br>
            <a:r>
              <a:rPr lang="en-US" sz="3200" b="1" cap="none" spc="0" dirty="0">
                <a:ln w="22225">
                  <a:solidFill>
                    <a:schemeClr val="accent2"/>
                  </a:solidFill>
                  <a:prstDash val="solid"/>
                </a:ln>
                <a:solidFill>
                  <a:schemeClr val="accent2">
                    <a:lumMod val="40000"/>
                    <a:lumOff val="60000"/>
                  </a:schemeClr>
                </a:solidFill>
                <a:effectLst/>
              </a:rPr>
              <a:t>YUM maintains RPM’s and dependencies</a:t>
            </a:r>
          </a:p>
        </p:txBody>
      </p:sp>
      <p:pic>
        <p:nvPicPr>
          <p:cNvPr id="8" name="Picture 2" descr="https://upload.wikimedia.org/wikipedia/commons/0/0e/Y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997" y="5010150"/>
            <a:ext cx="2693604" cy="9673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813C62-EA81-4AA5-BC21-8413EDBEEFDA}"/>
              </a:ext>
            </a:extLst>
          </p:cNvPr>
          <p:cNvPicPr>
            <a:picLocks noChangeAspect="1"/>
          </p:cNvPicPr>
          <p:nvPr/>
        </p:nvPicPr>
        <p:blipFill>
          <a:blip r:embed="rId3"/>
          <a:stretch>
            <a:fillRect/>
          </a:stretch>
        </p:blipFill>
        <p:spPr>
          <a:xfrm>
            <a:off x="1115702" y="4191000"/>
            <a:ext cx="6696075" cy="1990725"/>
          </a:xfrm>
          <a:prstGeom prst="rect">
            <a:avLst/>
          </a:prstGeom>
        </p:spPr>
      </p:pic>
    </p:spTree>
    <p:extLst>
      <p:ext uri="{BB962C8B-B14F-4D97-AF65-F5344CB8AC3E}">
        <p14:creationId xmlns:p14="http://schemas.microsoft.com/office/powerpoint/2010/main" val="271925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and Review</a:t>
            </a:r>
          </a:p>
        </p:txBody>
      </p:sp>
      <p:sp>
        <p:nvSpPr>
          <p:cNvPr id="3" name="Content Placeholder 2"/>
          <p:cNvSpPr>
            <a:spLocks noGrp="1"/>
          </p:cNvSpPr>
          <p:nvPr>
            <p:ph idx="1"/>
          </p:nvPr>
        </p:nvSpPr>
        <p:spPr>
          <a:xfrm>
            <a:off x="1097280" y="1845733"/>
            <a:ext cx="10058400" cy="4429939"/>
          </a:xfrm>
        </p:spPr>
        <p:txBody>
          <a:bodyPr>
            <a:normAutofit/>
          </a:bodyPr>
          <a:lstStyle/>
          <a:p>
            <a:r>
              <a:rPr lang="en-US" dirty="0"/>
              <a:t>The next few weeks…</a:t>
            </a:r>
          </a:p>
          <a:p>
            <a:pPr lvl="1"/>
            <a:r>
              <a:rPr lang="en-US" dirty="0"/>
              <a:t>Users, permissions, installations, DNS, &amp; stuff</a:t>
            </a:r>
          </a:p>
          <a:p>
            <a:pPr lvl="1"/>
            <a:r>
              <a:rPr lang="en-US" dirty="0"/>
              <a:t>Midterm – February 27</a:t>
            </a:r>
            <a:r>
              <a:rPr lang="en-US" baseline="30000" dirty="0"/>
              <a:t>th</a:t>
            </a:r>
            <a:r>
              <a:rPr lang="en-US" dirty="0"/>
              <a:t>, 2025</a:t>
            </a:r>
          </a:p>
          <a:p>
            <a:r>
              <a:rPr lang="en-US" dirty="0"/>
              <a:t>Corrections, updates, etc.</a:t>
            </a:r>
          </a:p>
          <a:p>
            <a:pPr lvl="1"/>
            <a:r>
              <a:rPr lang="en-US" dirty="0"/>
              <a:t>Minor updates to previous presentations…</a:t>
            </a:r>
          </a:p>
          <a:p>
            <a:r>
              <a:rPr lang="en-US" dirty="0"/>
              <a:t>Review of previous assignments</a:t>
            </a:r>
          </a:p>
          <a:p>
            <a:pPr lvl="1"/>
            <a:r>
              <a:rPr lang="en-US" dirty="0"/>
              <a:t>This Week?</a:t>
            </a:r>
          </a:p>
          <a:p>
            <a:r>
              <a:rPr lang="en-US" dirty="0"/>
              <a:t>Questions from previous classes?</a:t>
            </a:r>
          </a:p>
          <a:p>
            <a:r>
              <a:rPr lang="en-US" dirty="0"/>
              <a:t>Etcetera</a:t>
            </a:r>
          </a:p>
          <a:p>
            <a:pPr lvl="1"/>
            <a:r>
              <a:rPr lang="en-US" dirty="0"/>
              <a:t>Spectrum is one of the fastest growing companies in America?!</a:t>
            </a:r>
          </a:p>
        </p:txBody>
      </p:sp>
      <p:pic>
        <p:nvPicPr>
          <p:cNvPr id="3074" name="Picture 2" descr="https://www.tnooz.com/wp-content/uploads/2013/01/hotel-re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30" y="3461001"/>
            <a:ext cx="3270250" cy="24080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9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F5EE7-6AE0-64F8-D709-93239E293F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573420-93D6-78AD-FD7D-C9FD9CC8391B}"/>
              </a:ext>
            </a:extLst>
          </p:cNvPr>
          <p:cNvSpPr>
            <a:spLocks noGrp="1"/>
          </p:cNvSpPr>
          <p:nvPr>
            <p:ph type="title"/>
          </p:nvPr>
        </p:nvSpPr>
        <p:spPr/>
        <p:txBody>
          <a:bodyPr/>
          <a:lstStyle/>
          <a:p>
            <a:r>
              <a:rPr lang="en-US" dirty="0"/>
              <a:t>Package Management</a:t>
            </a:r>
          </a:p>
        </p:txBody>
      </p:sp>
      <p:sp>
        <p:nvSpPr>
          <p:cNvPr id="6" name="Content Placeholder 5">
            <a:extLst>
              <a:ext uri="{FF2B5EF4-FFF2-40B4-BE49-F238E27FC236}">
                <a16:creationId xmlns:a16="http://schemas.microsoft.com/office/drawing/2014/main" id="{93292528-CFF1-FC28-5BC8-9075B14E1DC7}"/>
              </a:ext>
            </a:extLst>
          </p:cNvPr>
          <p:cNvSpPr>
            <a:spLocks noGrp="1"/>
          </p:cNvSpPr>
          <p:nvPr>
            <p:ph idx="1"/>
          </p:nvPr>
        </p:nvSpPr>
        <p:spPr>
          <a:xfrm>
            <a:off x="1097280" y="1845734"/>
            <a:ext cx="10058400" cy="4544180"/>
          </a:xfrm>
        </p:spPr>
        <p:txBody>
          <a:bodyPr/>
          <a:lstStyle/>
          <a:p>
            <a:r>
              <a:rPr lang="en-US" dirty="0" err="1">
                <a:latin typeface="Courier New" panose="02070309020205020404" pitchFamily="49" charset="0"/>
                <a:cs typeface="Courier New" panose="02070309020205020404" pitchFamily="49" charset="0"/>
              </a:rPr>
              <a:t>dnf</a:t>
            </a:r>
            <a:r>
              <a:rPr lang="en-US" dirty="0"/>
              <a:t> – Manage installed packages and software</a:t>
            </a:r>
          </a:p>
          <a:p>
            <a:pPr lvl="1"/>
            <a:r>
              <a:rPr lang="en-US" dirty="0"/>
              <a:t>Red Hat and similar systems (Fedora, CentOS, </a:t>
            </a:r>
            <a:r>
              <a:rPr lang="en-US" dirty="0" err="1"/>
              <a:t>etc</a:t>
            </a:r>
            <a:r>
              <a:rPr lang="en-US" dirty="0"/>
              <a:t>)</a:t>
            </a:r>
          </a:p>
          <a:p>
            <a:pPr lvl="1"/>
            <a:r>
              <a:rPr lang="en-US" dirty="0"/>
              <a:t>Maintains a list of packages and dependencies</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search &lt;package&gt;</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&lt;package&gt;</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&lt;command&gt;</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update</a:t>
            </a:r>
          </a:p>
        </p:txBody>
      </p:sp>
      <p:sp>
        <p:nvSpPr>
          <p:cNvPr id="7" name="Rectangle 6">
            <a:extLst>
              <a:ext uri="{FF2B5EF4-FFF2-40B4-BE49-F238E27FC236}">
                <a16:creationId xmlns:a16="http://schemas.microsoft.com/office/drawing/2014/main" id="{A85DB806-67DA-85DB-C53D-1F67EA5A5C31}"/>
              </a:ext>
            </a:extLst>
          </p:cNvPr>
          <p:cNvSpPr/>
          <p:nvPr/>
        </p:nvSpPr>
        <p:spPr>
          <a:xfrm rot="205153">
            <a:off x="7495094" y="2451532"/>
            <a:ext cx="3942700"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Dandified </a:t>
            </a:r>
            <a:r>
              <a:rPr lang="en-US" sz="3200" b="1" cap="none" spc="0" dirty="0" err="1">
                <a:ln w="22225">
                  <a:solidFill>
                    <a:schemeClr val="accent2"/>
                  </a:solidFill>
                  <a:prstDash val="solid"/>
                </a:ln>
                <a:solidFill>
                  <a:schemeClr val="accent2">
                    <a:lumMod val="40000"/>
                    <a:lumOff val="60000"/>
                  </a:schemeClr>
                </a:solidFill>
                <a:effectLst/>
              </a:rPr>
              <a:t>Yellowdog</a:t>
            </a:r>
            <a:r>
              <a:rPr lang="en-US" sz="3200" b="1" cap="none" spc="0" dirty="0">
                <a:ln w="22225">
                  <a:solidFill>
                    <a:schemeClr val="accent2"/>
                  </a:solidFill>
                  <a:prstDash val="solid"/>
                </a:ln>
                <a:solidFill>
                  <a:schemeClr val="accent2">
                    <a:lumMod val="40000"/>
                    <a:lumOff val="60000"/>
                  </a:schemeClr>
                </a:solidFill>
                <a:effectLst/>
              </a:rPr>
              <a:t> Updater Modified</a:t>
            </a:r>
          </a:p>
        </p:txBody>
      </p:sp>
      <p:pic>
        <p:nvPicPr>
          <p:cNvPr id="1026" name="Picture 2" descr="DNF vs YUM: A Guide to Linux Package Management">
            <a:extLst>
              <a:ext uri="{FF2B5EF4-FFF2-40B4-BE49-F238E27FC236}">
                <a16:creationId xmlns:a16="http://schemas.microsoft.com/office/drawing/2014/main" id="{69E4E2A6-2D4B-18E2-FEC6-11BF85A01A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57" t="25337" r="8660" b="25292"/>
          <a:stretch/>
        </p:blipFill>
        <p:spPr bwMode="auto">
          <a:xfrm>
            <a:off x="9586762" y="5084512"/>
            <a:ext cx="2320061" cy="769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BA964E-6C13-29BD-6F06-1E9BD535F6C3}"/>
              </a:ext>
            </a:extLst>
          </p:cNvPr>
          <p:cNvPicPr>
            <a:picLocks noChangeAspect="1"/>
          </p:cNvPicPr>
          <p:nvPr/>
        </p:nvPicPr>
        <p:blipFill>
          <a:blip r:embed="rId3"/>
          <a:stretch>
            <a:fillRect/>
          </a:stretch>
        </p:blipFill>
        <p:spPr>
          <a:xfrm>
            <a:off x="786551" y="4544018"/>
            <a:ext cx="8074856" cy="1310448"/>
          </a:xfrm>
          <a:prstGeom prst="rect">
            <a:avLst/>
          </a:prstGeom>
        </p:spPr>
      </p:pic>
    </p:spTree>
    <p:extLst>
      <p:ext uri="{BB962C8B-B14F-4D97-AF65-F5344CB8AC3E}">
        <p14:creationId xmlns:p14="http://schemas.microsoft.com/office/powerpoint/2010/main" val="195571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Network Address Translation (NAT)</a:t>
            </a:r>
          </a:p>
        </p:txBody>
      </p:sp>
      <p:sp>
        <p:nvSpPr>
          <p:cNvPr id="2" name="Content Placeholder 1"/>
          <p:cNvSpPr>
            <a:spLocks noGrp="1"/>
          </p:cNvSpPr>
          <p:nvPr>
            <p:ph idx="1"/>
          </p:nvPr>
        </p:nvSpPr>
        <p:spPr/>
        <p:txBody>
          <a:bodyPr/>
          <a:lstStyle/>
          <a:p>
            <a:r>
              <a:rPr lang="en-US" dirty="0"/>
              <a:t>The process of modifying IP address information in packets while traversing a routing device</a:t>
            </a:r>
          </a:p>
          <a:p>
            <a:r>
              <a:rPr lang="en-US" dirty="0"/>
              <a:t>Allows for 1 public IP address to be shared by many private IP address</a:t>
            </a:r>
          </a:p>
          <a:p>
            <a:r>
              <a:rPr lang="en-US" dirty="0"/>
              <a:t>Private IP address ranges:</a:t>
            </a:r>
          </a:p>
          <a:p>
            <a:pPr lvl="1"/>
            <a:r>
              <a:rPr lang="en-US" dirty="0"/>
              <a:t>10.0.0.0/8	     (10.0.0.0 – 10.255.255.255)</a:t>
            </a:r>
          </a:p>
          <a:p>
            <a:pPr lvl="1"/>
            <a:r>
              <a:rPr lang="en-US" dirty="0"/>
              <a:t>172.16.0.0/12	     (172.16.0.0 – 172.31.255.255)</a:t>
            </a:r>
          </a:p>
          <a:p>
            <a:pPr lvl="1"/>
            <a:r>
              <a:rPr lang="en-US" dirty="0"/>
              <a:t>192.168.0.0/16     (192.168.0.0 – 192.168.255.255)</a:t>
            </a:r>
          </a:p>
          <a:p>
            <a:r>
              <a:rPr lang="en-US" dirty="0"/>
              <a:t>NAT maps private IP’s to a port</a:t>
            </a:r>
            <a:br>
              <a:rPr lang="en-US" dirty="0"/>
            </a:br>
            <a:r>
              <a:rPr lang="en-US" dirty="0"/>
              <a:t>on the public IP network</a:t>
            </a:r>
          </a:p>
        </p:txBody>
      </p:sp>
      <p:pic>
        <p:nvPicPr>
          <p:cNvPr id="4" name="Picture 3"/>
          <p:cNvPicPr>
            <a:picLocks noChangeAspect="1"/>
          </p:cNvPicPr>
          <p:nvPr/>
        </p:nvPicPr>
        <p:blipFill>
          <a:blip r:embed="rId2"/>
          <a:stretch>
            <a:fillRect/>
          </a:stretch>
        </p:blipFill>
        <p:spPr>
          <a:xfrm>
            <a:off x="4985359" y="4222591"/>
            <a:ext cx="6968516" cy="1997234"/>
          </a:xfrm>
          <a:prstGeom prst="rect">
            <a:avLst/>
          </a:prstGeom>
          <a:ln>
            <a:solidFill>
              <a:schemeClr val="tx1"/>
            </a:solidFill>
          </a:ln>
        </p:spPr>
      </p:pic>
    </p:spTree>
    <p:extLst>
      <p:ext uri="{BB962C8B-B14F-4D97-AF65-F5344CB8AC3E}">
        <p14:creationId xmlns:p14="http://schemas.microsoft.com/office/powerpoint/2010/main" val="648555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Domain Name System (DNS)</a:t>
            </a:r>
          </a:p>
        </p:txBody>
      </p:sp>
      <p:sp>
        <p:nvSpPr>
          <p:cNvPr id="2" name="Content Placeholder 1"/>
          <p:cNvSpPr>
            <a:spLocks noGrp="1"/>
          </p:cNvSpPr>
          <p:nvPr>
            <p:ph idx="1"/>
          </p:nvPr>
        </p:nvSpPr>
        <p:spPr>
          <a:xfrm>
            <a:off x="1097280" y="1845733"/>
            <a:ext cx="10058400" cy="4478867"/>
          </a:xfrm>
        </p:spPr>
        <p:txBody>
          <a:bodyPr>
            <a:normAutofit/>
          </a:bodyPr>
          <a:lstStyle/>
          <a:p>
            <a:r>
              <a:rPr lang="en-US" dirty="0"/>
              <a:t>A hierarchical distributed naming system for any resource connected to the Internet or a private network.</a:t>
            </a:r>
          </a:p>
          <a:p>
            <a:r>
              <a:rPr lang="en-US" dirty="0"/>
              <a:t>Associates various information with domain names</a:t>
            </a:r>
          </a:p>
          <a:p>
            <a:r>
              <a:rPr lang="en-US" dirty="0"/>
              <a:t>Translates domain names into IP addresses</a:t>
            </a:r>
          </a:p>
          <a:p>
            <a:r>
              <a:rPr lang="en-US" dirty="0"/>
              <a:t>Top servers in DNS hierarchy are called root </a:t>
            </a:r>
            <a:r>
              <a:rPr lang="en-US" dirty="0" err="1"/>
              <a:t>nameservers</a:t>
            </a:r>
            <a:endParaRPr lang="en-US" dirty="0"/>
          </a:p>
          <a:p>
            <a:r>
              <a:rPr lang="en-US" dirty="0"/>
              <a:t>Next level of servers in hierarchy are called Top Level Domains (TLDs)</a:t>
            </a:r>
          </a:p>
          <a:p>
            <a:pPr lvl="1"/>
            <a:r>
              <a:rPr lang="en-US" dirty="0"/>
              <a:t>.com, </a:t>
            </a:r>
            <a:r>
              <a:rPr lang="en-US" dirty="0" err="1"/>
              <a:t>.net</a:t>
            </a:r>
            <a:r>
              <a:rPr lang="en-US" dirty="0"/>
              <a:t>, .</a:t>
            </a:r>
            <a:r>
              <a:rPr lang="en-US" dirty="0" err="1"/>
              <a:t>edu</a:t>
            </a:r>
            <a:r>
              <a:rPr lang="en-US" dirty="0"/>
              <a:t>, .biz, etc.</a:t>
            </a:r>
          </a:p>
          <a:p>
            <a:r>
              <a:rPr lang="en-US" dirty="0"/>
              <a:t>Following level is called the Second Level</a:t>
            </a:r>
          </a:p>
          <a:p>
            <a:pPr lvl="1"/>
            <a:r>
              <a:rPr lang="en-US" dirty="0"/>
              <a:t>Google.com, Edinboro.edu, co.uk</a:t>
            </a:r>
          </a:p>
          <a:p>
            <a:r>
              <a:rPr lang="en-US" dirty="0"/>
              <a:t>Multiple following levels and hostname</a:t>
            </a:r>
          </a:p>
          <a:p>
            <a:pPr lvl="1"/>
            <a:r>
              <a:rPr lang="en-US" dirty="0"/>
              <a:t>cslab100.cs.edinboro.edu - 147.64.242.100 (A record)</a:t>
            </a:r>
          </a:p>
        </p:txBody>
      </p:sp>
      <p:pic>
        <p:nvPicPr>
          <p:cNvPr id="3076" name="Picture 4" descr="http://www.itgeared.com/images/content/135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223" y="4419600"/>
            <a:ext cx="5314677" cy="1905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Hierarchical View</a:t>
            </a:r>
          </a:p>
        </p:txBody>
      </p:sp>
      <p:sp>
        <p:nvSpPr>
          <p:cNvPr id="2" name="Content Placeholder 1"/>
          <p:cNvSpPr>
            <a:spLocks noGrp="1"/>
          </p:cNvSpPr>
          <p:nvPr>
            <p:ph idx="1"/>
          </p:nvPr>
        </p:nvSpPr>
        <p:spPr/>
        <p:txBody>
          <a:bodyPr/>
          <a:lstStyle/>
          <a:p>
            <a:pPr marL="109728" indent="0">
              <a:buNone/>
            </a:pPr>
            <a:endParaRPr lang="en-US" dirty="0"/>
          </a:p>
          <a:p>
            <a:pPr marL="109728"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759772"/>
            <a:ext cx="8067675" cy="4524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75287">
            <a:off x="9164955" y="4267200"/>
            <a:ext cx="2927909" cy="1938992"/>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13 root </a:t>
            </a:r>
            <a:r>
              <a:rPr lang="en-US" sz="4000" b="1" cap="none" spc="0" dirty="0" err="1">
                <a:ln w="22225">
                  <a:solidFill>
                    <a:schemeClr val="accent2"/>
                  </a:solidFill>
                  <a:prstDash val="solid"/>
                </a:ln>
                <a:solidFill>
                  <a:schemeClr val="accent2">
                    <a:lumMod val="40000"/>
                    <a:lumOff val="60000"/>
                  </a:schemeClr>
                </a:solidFill>
                <a:effectLst/>
              </a:rPr>
              <a:t>nameserver</a:t>
            </a:r>
            <a:r>
              <a:rPr lang="en-US" sz="4000" b="1" cap="none" spc="0" dirty="0">
                <a:ln w="22225">
                  <a:solidFill>
                    <a:schemeClr val="accent2"/>
                  </a:solidFill>
                  <a:prstDash val="solid"/>
                </a:ln>
                <a:solidFill>
                  <a:schemeClr val="accent2">
                    <a:lumMod val="40000"/>
                    <a:lumOff val="60000"/>
                  </a:schemeClr>
                </a:solidFill>
                <a:effectLst/>
              </a:rPr>
              <a:t> maintainers!</a:t>
            </a:r>
          </a:p>
        </p:txBody>
      </p:sp>
    </p:spTree>
    <p:extLst>
      <p:ext uri="{BB962C8B-B14F-4D97-AF65-F5344CB8AC3E}">
        <p14:creationId xmlns:p14="http://schemas.microsoft.com/office/powerpoint/2010/main" val="397839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Record Types</a:t>
            </a:r>
          </a:p>
        </p:txBody>
      </p:sp>
      <p:sp>
        <p:nvSpPr>
          <p:cNvPr id="2" name="Content Placeholder 1"/>
          <p:cNvSpPr>
            <a:spLocks noGrp="1"/>
          </p:cNvSpPr>
          <p:nvPr>
            <p:ph idx="1"/>
          </p:nvPr>
        </p:nvSpPr>
        <p:spPr>
          <a:xfrm>
            <a:off x="1097280" y="1845734"/>
            <a:ext cx="10058400" cy="4478866"/>
          </a:xfrm>
        </p:spPr>
        <p:txBody>
          <a:bodyPr>
            <a:normAutofit/>
          </a:bodyPr>
          <a:lstStyle/>
          <a:p>
            <a:pPr marL="109728" indent="0">
              <a:buNone/>
            </a:pPr>
            <a:r>
              <a:rPr lang="en-US" u="sng" dirty="0"/>
              <a:t>Type		Description			Function					</a:t>
            </a:r>
          </a:p>
          <a:p>
            <a:pPr marL="109728" indent="0">
              <a:buNone/>
            </a:pPr>
            <a:r>
              <a:rPr lang="en-US" dirty="0"/>
              <a:t>A		Address Record			32-bit IPv4</a:t>
            </a:r>
          </a:p>
          <a:p>
            <a:pPr marL="109728" indent="0">
              <a:buNone/>
            </a:pPr>
            <a:r>
              <a:rPr lang="en-US" dirty="0"/>
              <a:t>AAAA		IPv6 Address Record		128-bit IPv6</a:t>
            </a:r>
          </a:p>
          <a:p>
            <a:pPr marL="109728" indent="0">
              <a:buNone/>
            </a:pPr>
            <a:r>
              <a:rPr lang="en-US" dirty="0"/>
              <a:t>CNAME		Canonical Name			Alias; Nickname</a:t>
            </a:r>
          </a:p>
          <a:p>
            <a:pPr marL="109728" indent="0">
              <a:buNone/>
            </a:pPr>
            <a:r>
              <a:rPr lang="en-US" dirty="0"/>
              <a:t>MX		Mail Exchange			Mail Server</a:t>
            </a:r>
          </a:p>
          <a:p>
            <a:pPr marL="109728" indent="0">
              <a:buNone/>
            </a:pPr>
            <a:r>
              <a:rPr lang="en-US" dirty="0"/>
              <a:t>NS		Name Server			DNS Records</a:t>
            </a:r>
          </a:p>
          <a:p>
            <a:pPr marL="109728" indent="0">
              <a:buNone/>
            </a:pPr>
            <a:r>
              <a:rPr lang="en-US" dirty="0"/>
              <a:t>PTR		Pointer Record			Reverse DNS</a:t>
            </a:r>
          </a:p>
          <a:p>
            <a:pPr marL="109728" indent="0">
              <a:buNone/>
            </a:pPr>
            <a:r>
              <a:rPr lang="en-US" dirty="0"/>
              <a:t>SOA		Start of Authority			Authoritative Info</a:t>
            </a:r>
          </a:p>
          <a:p>
            <a:pPr marL="109728" indent="0">
              <a:buNone/>
            </a:pPr>
            <a:r>
              <a:rPr lang="en-US" dirty="0"/>
              <a:t>TXT		Text Record			Various (</a:t>
            </a:r>
            <a:r>
              <a:rPr lang="en-US" dirty="0" err="1"/>
              <a:t>spf</a:t>
            </a:r>
            <a:r>
              <a:rPr lang="en-US" dirty="0"/>
              <a:t>, mail, pub encryption key, </a:t>
            </a:r>
            <a:r>
              <a:rPr lang="en-US" dirty="0" err="1"/>
              <a:t>etc</a:t>
            </a:r>
            <a:r>
              <a:rPr lang="en-US" dirty="0"/>
              <a:t>)</a:t>
            </a:r>
          </a:p>
          <a:p>
            <a:pPr marL="109728" indent="0">
              <a:buNone/>
            </a:pPr>
            <a:r>
              <a:rPr lang="en-US" dirty="0"/>
              <a:t>SPF		Sender Policy Framework		E-Mail validation information</a:t>
            </a:r>
          </a:p>
        </p:txBody>
      </p:sp>
    </p:spTree>
    <p:extLst>
      <p:ext uri="{BB962C8B-B14F-4D97-AF65-F5344CB8AC3E}">
        <p14:creationId xmlns:p14="http://schemas.microsoft.com/office/powerpoint/2010/main" val="107735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Glue Records</a:t>
            </a:r>
          </a:p>
        </p:txBody>
      </p:sp>
      <p:sp>
        <p:nvSpPr>
          <p:cNvPr id="2" name="Content Placeholder 1"/>
          <p:cNvSpPr>
            <a:spLocks noGrp="1"/>
          </p:cNvSpPr>
          <p:nvPr>
            <p:ph idx="1"/>
          </p:nvPr>
        </p:nvSpPr>
        <p:spPr/>
        <p:txBody>
          <a:bodyPr/>
          <a:lstStyle/>
          <a:p>
            <a:r>
              <a:rPr lang="en-US" dirty="0"/>
              <a:t>IP addresses of </a:t>
            </a:r>
            <a:r>
              <a:rPr lang="en-US" dirty="0" err="1"/>
              <a:t>nameservers</a:t>
            </a:r>
            <a:r>
              <a:rPr lang="en-US" dirty="0"/>
              <a:t> at parent</a:t>
            </a:r>
          </a:p>
          <a:p>
            <a:pPr marL="109728" indent="0">
              <a:buNone/>
            </a:pPr>
            <a:endParaRPr lang="en-US" dirty="0"/>
          </a:p>
          <a:p>
            <a:r>
              <a:rPr lang="en-US" dirty="0"/>
              <a:t>A and AAAA</a:t>
            </a:r>
          </a:p>
          <a:p>
            <a:endParaRPr lang="en-US" dirty="0"/>
          </a:p>
          <a:p>
            <a:r>
              <a:rPr lang="en-US" dirty="0"/>
              <a:t>Configured at parent or registrar</a:t>
            </a:r>
          </a:p>
          <a:p>
            <a:pPr lvl="1"/>
            <a:r>
              <a:rPr lang="en-US" dirty="0"/>
              <a:t>GoDaddy, </a:t>
            </a:r>
            <a:r>
              <a:rPr lang="en-US" dirty="0" err="1"/>
              <a:t>NameCheap</a:t>
            </a:r>
            <a:r>
              <a:rPr lang="en-US" dirty="0"/>
              <a:t>, Google Domains, etc.</a:t>
            </a:r>
          </a:p>
          <a:p>
            <a:pPr lvl="1"/>
            <a:r>
              <a:rPr lang="en-US" dirty="0"/>
              <a:t>Edinboro.edu for a subdomain</a:t>
            </a:r>
          </a:p>
          <a:p>
            <a:pPr lvl="2"/>
            <a:r>
              <a:rPr lang="en-US" sz="1600" dirty="0"/>
              <a:t>cs.edinboro.edu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74001"/>
            <a:ext cx="2773680" cy="5674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18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Whois</a:t>
            </a:r>
            <a:r>
              <a:rPr lang="en-US" dirty="0"/>
              <a:t> Records</a:t>
            </a:r>
          </a:p>
        </p:txBody>
      </p:sp>
      <p:sp>
        <p:nvSpPr>
          <p:cNvPr id="2" name="Content Placeholder 1"/>
          <p:cNvSpPr>
            <a:spLocks noGrp="1"/>
          </p:cNvSpPr>
          <p:nvPr>
            <p:ph idx="1"/>
          </p:nvPr>
        </p:nvSpPr>
        <p:spPr>
          <a:xfrm>
            <a:off x="1097280" y="1845734"/>
            <a:ext cx="10058400" cy="4555066"/>
          </a:xfrm>
        </p:spPr>
        <p:txBody>
          <a:bodyPr>
            <a:normAutofit fontScale="85000" lnSpcReduction="20000"/>
          </a:bodyPr>
          <a:lstStyle/>
          <a:p>
            <a:r>
              <a:rPr lang="en-US" dirty="0"/>
              <a:t>More detailed information specifically about the domain</a:t>
            </a:r>
          </a:p>
          <a:p>
            <a:r>
              <a:rPr lang="en-US" dirty="0" err="1">
                <a:latin typeface="Courier New" panose="02070309020205020404" pitchFamily="49" charset="0"/>
                <a:cs typeface="Courier New" panose="02070309020205020404" pitchFamily="49" charset="0"/>
              </a:rPr>
              <a:t>whois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eupcs.org</a:t>
            </a: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Registrant ID:CR36875534</a:t>
            </a:r>
          </a:p>
          <a:p>
            <a:pPr marL="201168" lvl="1" indent="0">
              <a:buNone/>
            </a:pPr>
            <a:r>
              <a:rPr lang="en-US" dirty="0">
                <a:latin typeface="Courier New" panose="02070309020205020404" pitchFamily="49" charset="0"/>
                <a:cs typeface="Courier New" panose="02070309020205020404" pitchFamily="49" charset="0"/>
              </a:rPr>
              <a:t>Registrant </a:t>
            </a:r>
            <a:r>
              <a:rPr lang="en-US" dirty="0" err="1">
                <a:latin typeface="Courier New" panose="02070309020205020404" pitchFamily="49" charset="0"/>
                <a:cs typeface="Courier New" panose="02070309020205020404" pitchFamily="49" charset="0"/>
              </a:rPr>
              <a:t>Name:Jason</a:t>
            </a:r>
            <a:r>
              <a:rPr lang="en-US" dirty="0">
                <a:latin typeface="Courier New" panose="02070309020205020404" pitchFamily="49" charset="0"/>
                <a:cs typeface="Courier New" panose="02070309020205020404" pitchFamily="49" charset="0"/>
              </a:rPr>
              <a:t> Patalon</a:t>
            </a:r>
          </a:p>
          <a:p>
            <a:pPr marL="201168" lvl="1" indent="0">
              <a:buNone/>
            </a:pPr>
            <a:r>
              <a:rPr lang="en-US" dirty="0">
                <a:latin typeface="Courier New" panose="02070309020205020404" pitchFamily="49" charset="0"/>
                <a:cs typeface="Courier New" panose="02070309020205020404" pitchFamily="49" charset="0"/>
              </a:rPr>
              <a:t>Registrant </a:t>
            </a:r>
            <a:r>
              <a:rPr lang="en-US" dirty="0" err="1">
                <a:latin typeface="Courier New" panose="02070309020205020404" pitchFamily="49" charset="0"/>
                <a:cs typeface="Courier New" panose="02070309020205020404" pitchFamily="49" charset="0"/>
              </a:rPr>
              <a:t>Organization:Edinboro</a:t>
            </a:r>
            <a:r>
              <a:rPr lang="en-US" dirty="0">
                <a:latin typeface="Courier New" panose="02070309020205020404" pitchFamily="49" charset="0"/>
                <a:cs typeface="Courier New" panose="02070309020205020404" pitchFamily="49" charset="0"/>
              </a:rPr>
              <a:t> University Computer Science Club</a:t>
            </a:r>
          </a:p>
          <a:p>
            <a:pPr marL="201168" lvl="1" indent="0">
              <a:buNone/>
            </a:pPr>
            <a:r>
              <a:rPr lang="en-US" dirty="0">
                <a:latin typeface="Courier New" panose="02070309020205020404" pitchFamily="49" charset="0"/>
                <a:cs typeface="Courier New" panose="02070309020205020404" pitchFamily="49" charset="0"/>
              </a:rPr>
              <a:t>Registrant Street1:Doucette Hall Room 200</a:t>
            </a:r>
          </a:p>
          <a:p>
            <a:pPr marL="201168" lvl="1" indent="0">
              <a:buNone/>
            </a:pPr>
            <a:r>
              <a:rPr lang="en-US" dirty="0">
                <a:latin typeface="Courier New" panose="02070309020205020404" pitchFamily="49" charset="0"/>
                <a:cs typeface="Courier New" panose="02070309020205020404" pitchFamily="49" charset="0"/>
              </a:rPr>
              <a:t>Registrant Street2:215 Meadville St.</a:t>
            </a:r>
          </a:p>
          <a:p>
            <a:pPr marL="201168" lvl="1" indent="0">
              <a:buNone/>
            </a:pPr>
            <a:r>
              <a:rPr lang="en-US" dirty="0">
                <a:latin typeface="Courier New" panose="02070309020205020404" pitchFamily="49" charset="0"/>
                <a:cs typeface="Courier New" panose="02070309020205020404" pitchFamily="49" charset="0"/>
              </a:rPr>
              <a:t>Registrant Street3:</a:t>
            </a:r>
          </a:p>
          <a:p>
            <a:pPr marL="201168" lvl="1" indent="0">
              <a:buNone/>
            </a:pPr>
            <a:r>
              <a:rPr lang="en-US" dirty="0">
                <a:latin typeface="Courier New" panose="02070309020205020404" pitchFamily="49" charset="0"/>
                <a:cs typeface="Courier New" panose="02070309020205020404" pitchFamily="49" charset="0"/>
              </a:rPr>
              <a:t>Registrant </a:t>
            </a:r>
            <a:r>
              <a:rPr lang="en-US" dirty="0" err="1">
                <a:latin typeface="Courier New" panose="02070309020205020404" pitchFamily="49" charset="0"/>
                <a:cs typeface="Courier New" panose="02070309020205020404" pitchFamily="49" charset="0"/>
              </a:rPr>
              <a:t>City:Edinboro</a:t>
            </a: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Registrant State/</a:t>
            </a:r>
            <a:r>
              <a:rPr lang="en-US" dirty="0" err="1">
                <a:latin typeface="Courier New" panose="02070309020205020404" pitchFamily="49" charset="0"/>
                <a:cs typeface="Courier New" panose="02070309020205020404" pitchFamily="49" charset="0"/>
              </a:rPr>
              <a:t>Province:Pennsylvania</a:t>
            </a: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Registrant Postal Code:16444</a:t>
            </a:r>
          </a:p>
          <a:p>
            <a:pPr marL="201168" lvl="1" indent="0">
              <a:buNone/>
            </a:pPr>
            <a:r>
              <a:rPr lang="en-US" dirty="0">
                <a:latin typeface="Courier New" panose="02070309020205020404" pitchFamily="49" charset="0"/>
                <a:cs typeface="Courier New" panose="02070309020205020404" pitchFamily="49" charset="0"/>
              </a:rPr>
              <a:t>Registrant </a:t>
            </a:r>
            <a:r>
              <a:rPr lang="en-US" dirty="0" err="1">
                <a:latin typeface="Courier New" panose="02070309020205020404" pitchFamily="49" charset="0"/>
                <a:cs typeface="Courier New" panose="02070309020205020404" pitchFamily="49" charset="0"/>
              </a:rPr>
              <a:t>Country:US</a:t>
            </a: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Registrant Phone:+1.8147322000</a:t>
            </a:r>
          </a:p>
          <a:p>
            <a:pPr marL="201168" lvl="1" indent="0">
              <a:buNone/>
            </a:pPr>
            <a:r>
              <a:rPr lang="en-US" dirty="0">
                <a:latin typeface="Courier New" panose="02070309020205020404" pitchFamily="49" charset="0"/>
                <a:cs typeface="Courier New" panose="02070309020205020404" pitchFamily="49" charset="0"/>
              </a:rPr>
              <a:t>Registrant Phone Ext.:</a:t>
            </a:r>
          </a:p>
          <a:p>
            <a:pPr marL="201168" lvl="1" indent="0">
              <a:buNone/>
            </a:pPr>
            <a:r>
              <a:rPr lang="en-US" dirty="0">
                <a:latin typeface="Courier New" panose="02070309020205020404" pitchFamily="49" charset="0"/>
                <a:cs typeface="Courier New" panose="02070309020205020404" pitchFamily="49" charset="0"/>
              </a:rPr>
              <a:t>Registrant FAX:</a:t>
            </a:r>
          </a:p>
          <a:p>
            <a:pPr marL="201168" lvl="1" indent="0">
              <a:buNone/>
            </a:pPr>
            <a:r>
              <a:rPr lang="en-US" dirty="0">
                <a:latin typeface="Courier New" panose="02070309020205020404" pitchFamily="49" charset="0"/>
                <a:cs typeface="Courier New" panose="02070309020205020404" pitchFamily="49" charset="0"/>
              </a:rPr>
              <a:t>Registrant FAX Ext.:</a:t>
            </a:r>
          </a:p>
          <a:p>
            <a:pPr marL="201168" lvl="1" indent="0">
              <a:buNone/>
            </a:pPr>
            <a:r>
              <a:rPr lang="en-US" dirty="0">
                <a:latin typeface="Courier New" panose="02070309020205020404" pitchFamily="49" charset="0"/>
                <a:cs typeface="Courier New" panose="02070309020205020404" pitchFamily="49" charset="0"/>
              </a:rPr>
              <a:t>Registrant </a:t>
            </a:r>
            <a:r>
              <a:rPr lang="en-US" dirty="0" err="1">
                <a:latin typeface="Courier New" panose="02070309020205020404" pitchFamily="49" charset="0"/>
                <a:cs typeface="Courier New" panose="02070309020205020404" pitchFamily="49" charset="0"/>
              </a:rPr>
              <a:t>Email:jpatalon@edinboro.edu</a:t>
            </a:r>
            <a:endParaRPr lang="en-US" dirty="0">
              <a:latin typeface="Courier New" panose="02070309020205020404" pitchFamily="49" charset="0"/>
              <a:cs typeface="Courier New" panose="02070309020205020404" pitchFamily="49" charset="0"/>
            </a:endParaRPr>
          </a:p>
          <a:p>
            <a:pPr lvl="1"/>
            <a:endParaRPr lang="en-US" dirty="0"/>
          </a:p>
        </p:txBody>
      </p:sp>
      <p:pic>
        <p:nvPicPr>
          <p:cNvPr id="1026" name="Picture 2" descr="https://qph.fs.quoracdn.net/main-thumb-t-30136-200-cz3G6NKlGEgiWCNZos3aNYuN4uUxplYV.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549" y="1845734"/>
            <a:ext cx="1905000" cy="190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944E9E-A422-C845-9038-55768CF02A5B}"/>
              </a:ext>
            </a:extLst>
          </p:cNvPr>
          <p:cNvSpPr/>
          <p:nvPr/>
        </p:nvSpPr>
        <p:spPr>
          <a:xfrm rot="208019">
            <a:off x="7505616" y="4607256"/>
            <a:ext cx="4219865" cy="1384995"/>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Additional data such as billing, technical, and other contact info available</a:t>
            </a:r>
          </a:p>
        </p:txBody>
      </p:sp>
    </p:spTree>
    <p:extLst>
      <p:ext uri="{BB962C8B-B14F-4D97-AF65-F5344CB8AC3E}">
        <p14:creationId xmlns:p14="http://schemas.microsoft.com/office/powerpoint/2010/main" val="57076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up records</a:t>
            </a:r>
          </a:p>
        </p:txBody>
      </p:sp>
      <p:sp>
        <p:nvSpPr>
          <p:cNvPr id="3" name="Content Placeholder 2"/>
          <p:cNvSpPr>
            <a:spLocks noGrp="1"/>
          </p:cNvSpPr>
          <p:nvPr>
            <p:ph idx="1"/>
          </p:nvPr>
        </p:nvSpPr>
        <p:spPr>
          <a:xfrm>
            <a:off x="1097279" y="1845734"/>
            <a:ext cx="10942321" cy="4446210"/>
          </a:xfrm>
        </p:spPr>
        <p:txBody>
          <a:bodyPr>
            <a:normAutofit/>
          </a:bodyPr>
          <a:lstStyle/>
          <a:p>
            <a:r>
              <a:rPr lang="en-US" dirty="0">
                <a:cs typeface="Courier New" panose="02070309020205020404" pitchFamily="49" charset="0"/>
              </a:rPr>
              <a:t>DNS Tools can be installed on your virtual machine, or run from a </a:t>
            </a:r>
            <a:r>
              <a:rPr lang="en-US" dirty="0" err="1">
                <a:cs typeface="Courier New" panose="02070309020205020404" pitchFamily="49" charset="0"/>
              </a:rPr>
              <a:t>cslab</a:t>
            </a:r>
            <a:r>
              <a:rPr lang="en-US" dirty="0">
                <a:cs typeface="Courier New" panose="02070309020205020404" pitchFamily="49" charset="0"/>
              </a:rPr>
              <a:t> server</a:t>
            </a:r>
          </a:p>
          <a:p>
            <a:pPr lvl="1"/>
            <a:r>
              <a:rPr lang="en-US" dirty="0">
                <a:cs typeface="Courier New" panose="02070309020205020404" pitchFamily="49" charset="0"/>
              </a:rPr>
              <a:t>Install Dig, </a:t>
            </a:r>
            <a:r>
              <a:rPr lang="en-US" dirty="0" err="1">
                <a:cs typeface="Courier New" panose="02070309020205020404" pitchFamily="49" charset="0"/>
              </a:rPr>
              <a:t>NSLookup</a:t>
            </a:r>
            <a:r>
              <a:rPr lang="en-US" dirty="0">
                <a:cs typeface="Courier New" panose="02070309020205020404" pitchFamily="49" charset="0"/>
              </a:rPr>
              <a:t>, &amp; </a:t>
            </a:r>
            <a:r>
              <a:rPr lang="en-US" dirty="0" err="1">
                <a:cs typeface="Courier New" panose="02070309020205020404" pitchFamily="49" charset="0"/>
              </a:rPr>
              <a:t>Whois</a:t>
            </a:r>
            <a:r>
              <a:rPr lang="en-US" dirty="0">
                <a:cs typeface="Courier New" panose="02070309020205020404" pitchFamily="49" charset="0"/>
              </a:rPr>
              <a:t>!</a:t>
            </a:r>
          </a:p>
          <a:p>
            <a:pPr marL="384048" lvl="2"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dig</a:t>
            </a:r>
          </a:p>
          <a:p>
            <a:pPr marL="384048" lvl="2"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a:t>
            </a:r>
            <a:r>
              <a:rPr lang="en-US" dirty="0" err="1">
                <a:latin typeface="Courier New" panose="02070309020205020404" pitchFamily="49" charset="0"/>
                <a:cs typeface="Courier New" panose="02070309020205020404" pitchFamily="49" charset="0"/>
              </a:rPr>
              <a:t>nslookup</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a:t>
            </a:r>
            <a:r>
              <a:rPr lang="en-US" dirty="0" err="1">
                <a:latin typeface="Courier New" panose="02070309020205020404" pitchFamily="49" charset="0"/>
                <a:cs typeface="Courier New" panose="02070309020205020404" pitchFamily="49" charset="0"/>
              </a:rPr>
              <a:t>whois</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bind-utils </a:t>
            </a:r>
            <a:r>
              <a:rPr lang="en-US" dirty="0" err="1">
                <a:latin typeface="Courier New" panose="02070309020205020404" pitchFamily="49" charset="0"/>
                <a:cs typeface="Courier New" panose="02070309020205020404" pitchFamily="49" charset="0"/>
              </a:rPr>
              <a:t>whois</a:t>
            </a:r>
            <a:endParaRPr lang="en-US" dirty="0">
              <a:latin typeface="Courier New" panose="02070309020205020404" pitchFamily="49" charset="0"/>
              <a:cs typeface="Courier New" panose="02070309020205020404" pitchFamily="49" charset="0"/>
            </a:endParaRPr>
          </a:p>
          <a:p>
            <a:r>
              <a:rPr lang="en-US" dirty="0" err="1">
                <a:cs typeface="Courier New" panose="02070309020205020404" pitchFamily="49" charset="0"/>
              </a:rPr>
              <a:t>NSLookup</a:t>
            </a:r>
            <a:r>
              <a:rPr lang="en-US" dirty="0">
                <a:cs typeface="Courier New" panose="02070309020205020404" pitchFamily="49" charset="0"/>
              </a:rPr>
              <a:t> command examples:</a:t>
            </a:r>
          </a:p>
          <a:p>
            <a:pPr marL="384048" lvl="2"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(looks up A record by default)</a:t>
            </a:r>
          </a:p>
          <a:p>
            <a:pPr marL="384048" lvl="2"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querytype</a:t>
            </a:r>
            <a:r>
              <a:rPr lang="en-US" dirty="0">
                <a:latin typeface="Courier New" panose="02070309020205020404" pitchFamily="49" charset="0"/>
                <a:cs typeface="Courier New" panose="02070309020205020404" pitchFamily="49" charset="0"/>
              </a:rPr>
              <a:t>=MX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(specify record type to look up)</a:t>
            </a:r>
          </a:p>
          <a:p>
            <a:pPr marL="384048" lvl="2"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querytype</a:t>
            </a:r>
            <a:r>
              <a:rPr lang="en-US" dirty="0">
                <a:latin typeface="Courier New" panose="02070309020205020404" pitchFamily="49" charset="0"/>
                <a:cs typeface="Courier New" panose="02070309020205020404" pitchFamily="49" charset="0"/>
              </a:rPr>
              <a:t>=MX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8.8.8.8 (specify server to query)</a:t>
            </a:r>
          </a:p>
          <a:p>
            <a:r>
              <a:rPr lang="en-US" dirty="0"/>
              <a:t>Dig command examples:</a:t>
            </a:r>
          </a:p>
          <a:p>
            <a:pPr marL="384048" lvl="2" indent="0">
              <a:buNone/>
            </a:pPr>
            <a:r>
              <a:rPr lang="en-US" dirty="0">
                <a:latin typeface="Courier New" panose="02070309020205020404" pitchFamily="49" charset="0"/>
                <a:cs typeface="Courier New" panose="02070309020205020404" pitchFamily="49" charset="0"/>
              </a:rPr>
              <a:t>dig google.com (looks up A record by default)</a:t>
            </a:r>
          </a:p>
          <a:p>
            <a:pPr marL="384048" lvl="2" indent="0">
              <a:buNone/>
            </a:pPr>
            <a:r>
              <a:rPr lang="en-US" dirty="0">
                <a:latin typeface="Courier New" panose="02070309020205020404" pitchFamily="49" charset="0"/>
                <a:cs typeface="Courier New" panose="02070309020205020404" pitchFamily="49" charset="0"/>
              </a:rPr>
              <a:t>dig mx google.com (specify record type to look up)</a:t>
            </a:r>
          </a:p>
          <a:p>
            <a:pPr marL="384048" lvl="2" indent="0">
              <a:buNone/>
            </a:pPr>
            <a:r>
              <a:rPr lang="en-US" dirty="0">
                <a:latin typeface="Courier New" panose="02070309020205020404" pitchFamily="49" charset="0"/>
                <a:cs typeface="Courier New" panose="02070309020205020404" pitchFamily="49" charset="0"/>
              </a:rPr>
              <a:t>dig mx google.com @8.8.8.8 (specify server to query)</a:t>
            </a:r>
          </a:p>
          <a:p>
            <a:pPr lvl="1"/>
            <a:endParaRPr lang="en-US" dirty="0"/>
          </a:p>
          <a:p>
            <a:pPr lvl="1"/>
            <a:endParaRPr lang="en-US" dirty="0">
              <a:cs typeface="Courier New" panose="02070309020205020404" pitchFamily="49" charset="0"/>
            </a:endParaRPr>
          </a:p>
        </p:txBody>
      </p:sp>
      <p:pic>
        <p:nvPicPr>
          <p:cNvPr id="5" name="Picture 4"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16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Hosts Files</a:t>
            </a:r>
          </a:p>
        </p:txBody>
      </p:sp>
      <p:sp>
        <p:nvSpPr>
          <p:cNvPr id="3" name="Content Placeholder 2"/>
          <p:cNvSpPr>
            <a:spLocks noGrp="1"/>
          </p:cNvSpPr>
          <p:nvPr>
            <p:ph idx="1"/>
          </p:nvPr>
        </p:nvSpPr>
        <p:spPr/>
        <p:txBody>
          <a:bodyPr/>
          <a:lstStyle/>
          <a:p>
            <a:r>
              <a:rPr lang="en-US" dirty="0"/>
              <a:t>The host files can maintain IP address entries</a:t>
            </a:r>
          </a:p>
          <a:p>
            <a:r>
              <a:rPr lang="en-US" dirty="0"/>
              <a:t>Host file entries may take precedence over DNS servers!</a:t>
            </a:r>
          </a:p>
          <a:p>
            <a:pPr lvl="1"/>
            <a:r>
              <a:rPr lang="en-US" dirty="0"/>
              <a:t>May need to validate there aren’t conflicting records!</a:t>
            </a:r>
          </a:p>
          <a:p>
            <a:r>
              <a:rPr lang="en-US" dirty="0"/>
              <a:t>Host files can be configured per host</a:t>
            </a:r>
          </a:p>
          <a:p>
            <a:r>
              <a:rPr lang="en-US" dirty="0"/>
              <a:t>Host file location</a:t>
            </a:r>
          </a:p>
          <a:p>
            <a:pPr lvl="1"/>
            <a:r>
              <a:rPr lang="en-US" dirty="0"/>
              <a:t>Linux: /</a:t>
            </a:r>
            <a:r>
              <a:rPr lang="en-US" dirty="0" err="1"/>
              <a:t>etc</a:t>
            </a:r>
            <a:r>
              <a:rPr lang="en-US" dirty="0"/>
              <a:t>/hosts</a:t>
            </a:r>
          </a:p>
          <a:p>
            <a:pPr lvl="1"/>
            <a:r>
              <a:rPr lang="en-US" dirty="0"/>
              <a:t>Windows: C:\Windows\System32\Drivers\etc\hosts</a:t>
            </a:r>
          </a:p>
          <a:p>
            <a:r>
              <a:rPr lang="en-US" dirty="0"/>
              <a:t>Can be used to provide responses if DNS server is down</a:t>
            </a:r>
          </a:p>
          <a:p>
            <a:pPr lvl="1"/>
            <a:r>
              <a:rPr lang="en-US" dirty="0"/>
              <a:t>Additional form of redundancy</a:t>
            </a:r>
          </a:p>
          <a:p>
            <a:pPr lvl="1"/>
            <a:r>
              <a:rPr lang="en-US" dirty="0"/>
              <a:t>Additional complexity and overhead to maintain</a:t>
            </a:r>
          </a:p>
        </p:txBody>
      </p:sp>
      <p:pic>
        <p:nvPicPr>
          <p:cNvPr id="4" name="Picture 2" descr="http://media.idownloadblog.com/wp-content/uploads/2016/03/d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4064629"/>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24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Commands</a:t>
            </a:r>
          </a:p>
        </p:txBody>
      </p:sp>
      <p:sp>
        <p:nvSpPr>
          <p:cNvPr id="3" name="Content Placeholder 2"/>
          <p:cNvSpPr>
            <a:spLocks noGrp="1"/>
          </p:cNvSpPr>
          <p:nvPr>
            <p:ph idx="1"/>
          </p:nvPr>
        </p:nvSpPr>
        <p:spPr/>
        <p:txBody>
          <a:bodyPr/>
          <a:lstStyle/>
          <a:p>
            <a:r>
              <a:rPr lang="en-US" dirty="0" err="1"/>
              <a:t>nslookup</a:t>
            </a:r>
            <a:r>
              <a:rPr lang="en-US" dirty="0"/>
              <a:t> – Perform simple </a:t>
            </a:r>
            <a:r>
              <a:rPr lang="en-US" dirty="0" err="1"/>
              <a:t>nameserver</a:t>
            </a:r>
            <a:r>
              <a:rPr lang="en-US" dirty="0"/>
              <a:t> queries</a:t>
            </a:r>
          </a:p>
          <a:p>
            <a:pPr lvl="1"/>
            <a:r>
              <a:rPr lang="en-US" dirty="0"/>
              <a:t>Supports lookup of different address types, and target resolver</a:t>
            </a:r>
          </a:p>
          <a:p>
            <a:pPr lvl="1"/>
            <a:r>
              <a:rPr lang="en-US" dirty="0"/>
              <a:t>Usage: </a:t>
            </a: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[-option] [name | -] [server]</a:t>
            </a:r>
          </a:p>
          <a:p>
            <a:pPr lvl="1"/>
            <a:r>
              <a:rPr lang="en-US" dirty="0">
                <a:cs typeface="Courier New" panose="02070309020205020404" pitchFamily="49" charset="0"/>
              </a:rPr>
              <a:t>Ex:</a:t>
            </a:r>
            <a:r>
              <a:rPr lang="en-US"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nslookup</a:t>
            </a:r>
            <a:r>
              <a:rPr lang="en-US" u="sng" dirty="0">
                <a:latin typeface="Courier New" panose="02070309020205020404" pitchFamily="49" charset="0"/>
                <a:cs typeface="Courier New" panose="02070309020205020404" pitchFamily="49" charset="0"/>
              </a:rPr>
              <a:t> google.com 8.8.4.4</a:t>
            </a:r>
          </a:p>
          <a:p>
            <a:endParaRPr lang="en-US" dirty="0">
              <a:cs typeface="Courier New" panose="02070309020205020404" pitchFamily="49" charset="0"/>
            </a:endParaRPr>
          </a:p>
          <a:p>
            <a:r>
              <a:rPr lang="en-US" dirty="0">
                <a:cs typeface="Courier New" panose="02070309020205020404" pitchFamily="49" charset="0"/>
              </a:rPr>
              <a:t>dig – Perform more detailed nameserver queries</a:t>
            </a:r>
          </a:p>
          <a:p>
            <a:pPr lvl="1"/>
            <a:r>
              <a:rPr lang="en-US" dirty="0"/>
              <a:t>Supports lookup of different address types, and target resolver</a:t>
            </a:r>
          </a:p>
          <a:p>
            <a:pPr lvl="1"/>
            <a:r>
              <a:rPr lang="en-US" dirty="0">
                <a:cs typeface="Courier New" panose="02070309020205020404" pitchFamily="49" charset="0"/>
              </a:rPr>
              <a:t>Usage:  </a:t>
            </a:r>
            <a:r>
              <a:rPr lang="en-US" dirty="0">
                <a:latin typeface="Courier New" panose="02070309020205020404" pitchFamily="49" charset="0"/>
                <a:cs typeface="Courier New" panose="02070309020205020404" pitchFamily="49" charset="0"/>
              </a:rPr>
              <a:t>dig [@global-server] [domain] [q-type] [q-class] {q-opt}</a:t>
            </a:r>
          </a:p>
          <a:p>
            <a:pPr lvl="1"/>
            <a:r>
              <a:rPr lang="en-US" dirty="0">
                <a:latin typeface="Courier New" panose="02070309020205020404" pitchFamily="49" charset="0"/>
                <a:cs typeface="Courier New" panose="02070309020205020404" pitchFamily="49" charset="0"/>
              </a:rPr>
              <a:t>     {global-d-opt} host [@local-server] {local-d-opt}</a:t>
            </a:r>
          </a:p>
          <a:p>
            <a:pPr lvl="1"/>
            <a:r>
              <a:rPr lang="en-US" dirty="0">
                <a:latin typeface="Courier New" panose="02070309020205020404" pitchFamily="49" charset="0"/>
                <a:cs typeface="Courier New" panose="02070309020205020404" pitchFamily="49" charset="0"/>
              </a:rPr>
              <a:t>     [ host [@local-server] {local-d-opt} [...]]</a:t>
            </a:r>
          </a:p>
          <a:p>
            <a:pPr lvl="1"/>
            <a:r>
              <a:rPr lang="en-US" dirty="0">
                <a:cs typeface="Courier New" panose="02070309020205020404" pitchFamily="49" charset="0"/>
              </a:rPr>
              <a:t>Ex:</a:t>
            </a:r>
            <a:r>
              <a:rPr lang="en-US" dirty="0">
                <a:latin typeface="Courier New" panose="02070309020205020404" pitchFamily="49" charset="0"/>
                <a:cs typeface="Courier New" panose="02070309020205020404" pitchFamily="49" charset="0"/>
              </a:rPr>
              <a:t> </a:t>
            </a:r>
            <a:r>
              <a:rPr lang="en-US" u="sng" dirty="0">
                <a:latin typeface="Courier New" panose="02070309020205020404" pitchFamily="49" charset="0"/>
                <a:cs typeface="Courier New" panose="02070309020205020404" pitchFamily="49" charset="0"/>
              </a:rPr>
              <a:t>dig AAAA google.com @8.8.8.8</a:t>
            </a:r>
          </a:p>
        </p:txBody>
      </p:sp>
      <p:pic>
        <p:nvPicPr>
          <p:cNvPr id="4" name="Picture 3"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5291" y="4783756"/>
            <a:ext cx="1557884" cy="155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3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Expectations</a:t>
            </a:r>
          </a:p>
        </p:txBody>
      </p:sp>
      <p:sp>
        <p:nvSpPr>
          <p:cNvPr id="3" name="Content Placeholder 2"/>
          <p:cNvSpPr>
            <a:spLocks noGrp="1"/>
          </p:cNvSpPr>
          <p:nvPr>
            <p:ph idx="1"/>
          </p:nvPr>
        </p:nvSpPr>
        <p:spPr>
          <a:xfrm>
            <a:off x="1097280" y="1845734"/>
            <a:ext cx="10058400" cy="4332042"/>
          </a:xfrm>
        </p:spPr>
        <p:txBody>
          <a:bodyPr>
            <a:normAutofit/>
          </a:bodyPr>
          <a:lstStyle/>
          <a:p>
            <a:r>
              <a:rPr lang="en-US" dirty="0"/>
              <a:t>Documentation expectations examples:</a:t>
            </a:r>
          </a:p>
          <a:p>
            <a:pPr lvl="1"/>
            <a:r>
              <a:rPr lang="en-US" dirty="0"/>
              <a:t>Edit the network configuration file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sysconfig</a:t>
            </a:r>
            <a:r>
              <a:rPr lang="en-US" dirty="0">
                <a:latin typeface="Courier New" panose="02070309020205020404" pitchFamily="49" charset="0"/>
                <a:cs typeface="Courier New" panose="02070309020205020404" pitchFamily="49" charset="0"/>
              </a:rPr>
              <a:t>/network-scripts/ifcfg-bond0</a:t>
            </a:r>
          </a:p>
          <a:p>
            <a:pPr lvl="2"/>
            <a:r>
              <a:rPr lang="en-US" dirty="0"/>
              <a:t>Updated the following information in the network configuration file:</a:t>
            </a:r>
          </a:p>
          <a:p>
            <a:pPr marL="566928" lvl="3" indent="0">
              <a:buNone/>
            </a:pPr>
            <a:r>
              <a:rPr lang="en-US" dirty="0">
                <a:latin typeface="Courier New" panose="02070309020205020404" pitchFamily="49" charset="0"/>
                <a:cs typeface="Courier New" panose="02070309020205020404" pitchFamily="49" charset="0"/>
              </a:rPr>
              <a:t>IPADDR=147.64.243.115</a:t>
            </a:r>
          </a:p>
          <a:p>
            <a:pPr marL="566928" lvl="3" indent="0">
              <a:buNone/>
            </a:pPr>
            <a:r>
              <a:rPr lang="en-US" dirty="0">
                <a:latin typeface="Courier New" panose="02070309020205020404" pitchFamily="49" charset="0"/>
                <a:cs typeface="Courier New" panose="02070309020205020404" pitchFamily="49" charset="0"/>
              </a:rPr>
              <a:t>HOSTMASK=255.255.254.0</a:t>
            </a:r>
          </a:p>
          <a:p>
            <a:pPr marL="566928" lvl="3" indent="0">
              <a:buNone/>
            </a:pPr>
            <a:r>
              <a:rPr lang="en-US" dirty="0">
                <a:latin typeface="Courier New" panose="02070309020205020404" pitchFamily="49" charset="0"/>
                <a:cs typeface="Courier New" panose="02070309020205020404" pitchFamily="49" charset="0"/>
              </a:rPr>
              <a:t>DNS1=147.64.242.100</a:t>
            </a:r>
          </a:p>
          <a:p>
            <a:pPr marL="566928" lvl="3" indent="0">
              <a:buNone/>
            </a:pPr>
            <a:r>
              <a:rPr lang="en-US" dirty="0">
                <a:latin typeface="Courier New" panose="02070309020205020404" pitchFamily="49" charset="0"/>
                <a:cs typeface="Courier New" panose="02070309020205020404" pitchFamily="49" charset="0"/>
              </a:rPr>
              <a:t>DNS2=147.64.242.101</a:t>
            </a:r>
          </a:p>
          <a:p>
            <a:pPr lvl="1"/>
            <a:r>
              <a:rPr lang="en-US" dirty="0"/>
              <a:t>Restarted the network services to apply configuration changes</a:t>
            </a:r>
          </a:p>
          <a:p>
            <a:pPr marL="566928" lvl="3" indent="0">
              <a:buNone/>
            </a:pPr>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restart network</a:t>
            </a:r>
          </a:p>
          <a:p>
            <a:pPr lvl="1"/>
            <a:r>
              <a:rPr lang="en-US" dirty="0">
                <a:cs typeface="Courier New" panose="02070309020205020404" pitchFamily="49" charset="0"/>
              </a:rPr>
              <a:t>Added entry to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fstab</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file for persistent mount</a:t>
            </a:r>
          </a:p>
          <a:p>
            <a:pPr lvl="2"/>
            <a:r>
              <a:rPr lang="en-US" dirty="0">
                <a:latin typeface="Courier New" panose="02070309020205020404" pitchFamily="49" charset="0"/>
                <a:cs typeface="Courier New" panose="02070309020205020404" pitchFamily="49" charset="0"/>
              </a:rPr>
              <a:t>147.64.243.115:/data 	/data	</a:t>
            </a:r>
            <a:r>
              <a:rPr lang="en-US" dirty="0" err="1">
                <a:latin typeface="Courier New" panose="02070309020205020404" pitchFamily="49" charset="0"/>
                <a:cs typeface="Courier New" panose="02070309020205020404" pitchFamily="49" charset="0"/>
              </a:rPr>
              <a:t>nfs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bg,rw,sync,hard,intr</a:t>
            </a:r>
            <a:r>
              <a:rPr lang="en-US" dirty="0">
                <a:latin typeface="Courier New" panose="02070309020205020404" pitchFamily="49" charset="0"/>
                <a:cs typeface="Courier New" panose="02070309020205020404" pitchFamily="49" charset="0"/>
              </a:rPr>
              <a:t>  0 0</a:t>
            </a:r>
          </a:p>
          <a:p>
            <a:pPr lvl="1"/>
            <a:r>
              <a:rPr lang="en-US" dirty="0">
                <a:cs typeface="Courier New" panose="02070309020205020404" pitchFamily="49" charset="0"/>
              </a:rPr>
              <a:t>Updated and rebooted the system</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reboot</a:t>
            </a:r>
          </a:p>
        </p:txBody>
      </p:sp>
      <p:pic>
        <p:nvPicPr>
          <p:cNvPr id="5" name="Picture 4">
            <a:extLst>
              <a:ext uri="{FF2B5EF4-FFF2-40B4-BE49-F238E27FC236}">
                <a16:creationId xmlns:a16="http://schemas.microsoft.com/office/drawing/2014/main" id="{F3A8AEE7-0DBC-3E4D-AC84-9814D9F7B8C4}"/>
              </a:ext>
            </a:extLst>
          </p:cNvPr>
          <p:cNvPicPr>
            <a:picLocks noChangeAspect="1"/>
          </p:cNvPicPr>
          <p:nvPr/>
        </p:nvPicPr>
        <p:blipFill>
          <a:blip r:embed="rId2"/>
          <a:stretch>
            <a:fillRect/>
          </a:stretch>
        </p:blipFill>
        <p:spPr>
          <a:xfrm>
            <a:off x="9554737" y="4460488"/>
            <a:ext cx="2299939" cy="1717288"/>
          </a:xfrm>
          <a:prstGeom prst="rect">
            <a:avLst/>
          </a:prstGeom>
          <a:ln>
            <a:solidFill>
              <a:schemeClr val="tx1"/>
            </a:solidFill>
          </a:ln>
        </p:spPr>
      </p:pic>
    </p:spTree>
    <p:extLst>
      <p:ext uri="{BB962C8B-B14F-4D97-AF65-F5344CB8AC3E}">
        <p14:creationId xmlns:p14="http://schemas.microsoft.com/office/powerpoint/2010/main" val="3161773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Nameserver</a:t>
            </a:r>
            <a:r>
              <a:rPr lang="en-US" dirty="0"/>
              <a:t> Types</a:t>
            </a:r>
          </a:p>
        </p:txBody>
      </p:sp>
      <p:sp>
        <p:nvSpPr>
          <p:cNvPr id="2" name="Content Placeholder 1"/>
          <p:cNvSpPr>
            <a:spLocks noGrp="1"/>
          </p:cNvSpPr>
          <p:nvPr>
            <p:ph sz="half" idx="1"/>
          </p:nvPr>
        </p:nvSpPr>
        <p:spPr/>
        <p:txBody>
          <a:bodyPr>
            <a:normAutofit/>
          </a:bodyPr>
          <a:lstStyle/>
          <a:p>
            <a:r>
              <a:rPr lang="en-US" strike="sngStrike" dirty="0"/>
              <a:t>Master</a:t>
            </a:r>
            <a:r>
              <a:rPr lang="en-US" dirty="0"/>
              <a:t> (Primary)</a:t>
            </a:r>
          </a:p>
          <a:p>
            <a:pPr lvl="1"/>
            <a:r>
              <a:rPr lang="en-US" dirty="0"/>
              <a:t>Main server for authoritative DNS zones.</a:t>
            </a:r>
          </a:p>
          <a:p>
            <a:r>
              <a:rPr lang="en-US" strike="sngStrike" dirty="0"/>
              <a:t>Slave</a:t>
            </a:r>
            <a:r>
              <a:rPr lang="en-US" dirty="0"/>
              <a:t> (Secondary)</a:t>
            </a:r>
          </a:p>
          <a:p>
            <a:pPr lvl="1"/>
            <a:r>
              <a:rPr lang="en-US" dirty="0"/>
              <a:t>Backup server for authoritative DNS zones.</a:t>
            </a:r>
          </a:p>
          <a:p>
            <a:r>
              <a:rPr lang="en-US" dirty="0"/>
              <a:t>Caching</a:t>
            </a:r>
          </a:p>
          <a:p>
            <a:pPr lvl="1"/>
            <a:r>
              <a:rPr lang="en-US" dirty="0"/>
              <a:t>Maintains cache of recent DNS lookups.</a:t>
            </a:r>
          </a:p>
          <a:p>
            <a:r>
              <a:rPr lang="en-US" dirty="0"/>
              <a:t>Recursive</a:t>
            </a:r>
          </a:p>
          <a:p>
            <a:pPr lvl="1"/>
            <a:r>
              <a:rPr lang="en-US" dirty="0"/>
              <a:t>Provides lookups for non-authoritative DNS zones.</a:t>
            </a:r>
          </a:p>
          <a:p>
            <a:r>
              <a:rPr lang="en-US" dirty="0"/>
              <a:t>Stealth</a:t>
            </a:r>
          </a:p>
          <a:p>
            <a:pPr lvl="1"/>
            <a:r>
              <a:rPr lang="en-US" dirty="0"/>
              <a:t>Hidden </a:t>
            </a:r>
            <a:r>
              <a:rPr lang="en-US" dirty="0" err="1"/>
              <a:t>nameservers</a:t>
            </a:r>
            <a:r>
              <a:rPr lang="en-US" dirty="0"/>
              <a:t>.</a:t>
            </a:r>
          </a:p>
        </p:txBody>
      </p:sp>
      <p:sp>
        <p:nvSpPr>
          <p:cNvPr id="5" name="Content Placeholder 4"/>
          <p:cNvSpPr>
            <a:spLocks noGrp="1"/>
          </p:cNvSpPr>
          <p:nvPr>
            <p:ph sz="half" idx="2"/>
          </p:nvPr>
        </p:nvSpPr>
        <p:spPr/>
        <p:txBody>
          <a:bodyPr>
            <a:normAutofit/>
          </a:bodyPr>
          <a:lstStyle/>
          <a:p>
            <a:r>
              <a:rPr lang="en-US" dirty="0"/>
              <a:t>Root</a:t>
            </a:r>
          </a:p>
          <a:p>
            <a:pPr lvl="1"/>
            <a:r>
              <a:rPr lang="en-US" dirty="0"/>
              <a:t>Servers at the top (root) of the DNS hierarchy</a:t>
            </a:r>
          </a:p>
          <a:p>
            <a:r>
              <a:rPr lang="en-US" dirty="0"/>
              <a:t>Parent</a:t>
            </a:r>
          </a:p>
          <a:p>
            <a:pPr lvl="1"/>
            <a:r>
              <a:rPr lang="en-US" dirty="0"/>
              <a:t>Name server at the next level up in the DNS hierarchy</a:t>
            </a:r>
          </a:p>
          <a:p>
            <a:endParaRPr lang="en-US" dirty="0"/>
          </a:p>
        </p:txBody>
      </p:sp>
      <p:sp>
        <p:nvSpPr>
          <p:cNvPr id="6" name="Rectangle 5">
            <a:extLst>
              <a:ext uri="{FF2B5EF4-FFF2-40B4-BE49-F238E27FC236}">
                <a16:creationId xmlns:a16="http://schemas.microsoft.com/office/drawing/2014/main" id="{0D1858BC-0098-354A-B7C0-F3DF58398A69}"/>
              </a:ext>
            </a:extLst>
          </p:cNvPr>
          <p:cNvSpPr/>
          <p:nvPr/>
        </p:nvSpPr>
        <p:spPr>
          <a:xfrm rot="169455">
            <a:off x="5944860" y="4407808"/>
            <a:ext cx="3624600" cy="1569660"/>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A single nameserver can perform one or more functions!</a:t>
            </a:r>
          </a:p>
        </p:txBody>
      </p:sp>
      <p:pic>
        <p:nvPicPr>
          <p:cNvPr id="8" name="Picture 2" descr="http://media.idownloadblog.com/wp-content/uploads/2016/03/dns.jpg">
            <a:extLst>
              <a:ext uri="{FF2B5EF4-FFF2-40B4-BE49-F238E27FC236}">
                <a16:creationId xmlns:a16="http://schemas.microsoft.com/office/drawing/2014/main" id="{1CE0D42C-0880-634D-A49D-4C0E1C5A1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5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 To Live (TTL)</a:t>
            </a:r>
          </a:p>
        </p:txBody>
      </p:sp>
      <p:sp>
        <p:nvSpPr>
          <p:cNvPr id="2" name="Content Placeholder 1"/>
          <p:cNvSpPr>
            <a:spLocks noGrp="1"/>
          </p:cNvSpPr>
          <p:nvPr>
            <p:ph idx="1"/>
          </p:nvPr>
        </p:nvSpPr>
        <p:spPr/>
        <p:txBody>
          <a:bodyPr/>
          <a:lstStyle/>
          <a:p>
            <a:r>
              <a:rPr lang="en-US" dirty="0"/>
              <a:t>Limits the lifespan of a record</a:t>
            </a:r>
          </a:p>
          <a:p>
            <a:r>
              <a:rPr lang="en-US" dirty="0"/>
              <a:t>Specified in seconds</a:t>
            </a:r>
          </a:p>
          <a:p>
            <a:r>
              <a:rPr lang="en-US" dirty="0"/>
              <a:t>Caching </a:t>
            </a:r>
            <a:r>
              <a:rPr lang="en-US" dirty="0" err="1"/>
              <a:t>nameservers</a:t>
            </a:r>
            <a:r>
              <a:rPr lang="en-US" dirty="0"/>
              <a:t> keep records for amount of time dictated by TTL</a:t>
            </a:r>
          </a:p>
          <a:p>
            <a:r>
              <a:rPr lang="en-US" dirty="0"/>
              <a:t>Shorter TTL’s increase load on </a:t>
            </a:r>
            <a:r>
              <a:rPr lang="en-US" dirty="0" err="1"/>
              <a:t>nameserver</a:t>
            </a:r>
            <a:endParaRPr lang="en-US" dirty="0"/>
          </a:p>
          <a:p>
            <a:r>
              <a:rPr lang="en-US" dirty="0"/>
              <a:t>Longer TTL’s leave stale records unrefreshed longer</a:t>
            </a:r>
          </a:p>
          <a:p>
            <a:r>
              <a:rPr lang="en-US" dirty="0"/>
              <a:t>TTL’s can be manipulated to decrease service outages</a:t>
            </a:r>
          </a:p>
          <a:p>
            <a:pPr lvl="1"/>
            <a:r>
              <a:rPr lang="en-US" dirty="0"/>
              <a:t>Set your TTL value low before changing a record</a:t>
            </a:r>
            <a:br>
              <a:rPr lang="en-US" dirty="0"/>
            </a:br>
            <a:r>
              <a:rPr lang="en-US" dirty="0"/>
              <a:t>that may impact service or cause an outage</a:t>
            </a:r>
          </a:p>
        </p:txBody>
      </p:sp>
      <p:pic>
        <p:nvPicPr>
          <p:cNvPr id="6" name="Picture 2" descr="http://media.idownloadblog.com/wp-content/uploads/2016/03/dns.jpg">
            <a:extLst>
              <a:ext uri="{FF2B5EF4-FFF2-40B4-BE49-F238E27FC236}">
                <a16:creationId xmlns:a16="http://schemas.microsoft.com/office/drawing/2014/main" id="{5E079523-DDEB-144C-A2E7-747A112CF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8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Fully Qualified Domain Name (FQDN)</a:t>
            </a:r>
          </a:p>
        </p:txBody>
      </p:sp>
      <p:sp>
        <p:nvSpPr>
          <p:cNvPr id="2" name="Content Placeholder 1"/>
          <p:cNvSpPr>
            <a:spLocks noGrp="1"/>
          </p:cNvSpPr>
          <p:nvPr>
            <p:ph idx="1"/>
          </p:nvPr>
        </p:nvSpPr>
        <p:spPr/>
        <p:txBody>
          <a:bodyPr>
            <a:normAutofit fontScale="92500" lnSpcReduction="20000"/>
          </a:bodyPr>
          <a:lstStyle/>
          <a:p>
            <a:pPr marL="109728" indent="0">
              <a:buNone/>
            </a:pPr>
            <a:r>
              <a:rPr lang="en-US" sz="3200" u="sng" dirty="0"/>
              <a:t>cslab100.cs.edinboro.edu</a:t>
            </a:r>
          </a:p>
          <a:p>
            <a:endParaRPr lang="en-US" dirty="0"/>
          </a:p>
          <a:p>
            <a:r>
              <a:rPr lang="en-US" dirty="0"/>
              <a:t>TLD: </a:t>
            </a:r>
            <a:r>
              <a:rPr lang="en-US" dirty="0" err="1"/>
              <a:t>edu</a:t>
            </a:r>
            <a:endParaRPr lang="en-US" dirty="0"/>
          </a:p>
          <a:p>
            <a:pPr lvl="1"/>
            <a:r>
              <a:rPr lang="en-US" dirty="0"/>
              <a:t>Top Level Domain (.com, </a:t>
            </a:r>
            <a:r>
              <a:rPr lang="en-US" dirty="0" err="1"/>
              <a:t>.net</a:t>
            </a:r>
            <a:r>
              <a:rPr lang="en-US" dirty="0"/>
              <a:t>, .org, .</a:t>
            </a:r>
            <a:r>
              <a:rPr lang="en-US" dirty="0" err="1"/>
              <a:t>uk</a:t>
            </a:r>
            <a:r>
              <a:rPr lang="en-US" dirty="0"/>
              <a:t>, </a:t>
            </a:r>
            <a:r>
              <a:rPr lang="en-US" dirty="0" err="1"/>
              <a:t>etc</a:t>
            </a:r>
            <a:r>
              <a:rPr lang="en-US" dirty="0"/>
              <a:t>)</a:t>
            </a:r>
          </a:p>
          <a:p>
            <a:endParaRPr lang="en-US" dirty="0"/>
          </a:p>
          <a:p>
            <a:r>
              <a:rPr lang="en-US" dirty="0"/>
              <a:t>Second Level Domain: </a:t>
            </a:r>
            <a:r>
              <a:rPr lang="en-US" dirty="0" err="1"/>
              <a:t>edinboro</a:t>
            </a:r>
            <a:endParaRPr lang="en-US" dirty="0"/>
          </a:p>
          <a:p>
            <a:pPr lvl="1"/>
            <a:r>
              <a:rPr lang="en-US" dirty="0"/>
              <a:t>Another SLD could be .co.uk</a:t>
            </a:r>
          </a:p>
          <a:p>
            <a:endParaRPr lang="en-US" dirty="0"/>
          </a:p>
          <a:p>
            <a:r>
              <a:rPr lang="en-US" dirty="0"/>
              <a:t>Subdomain: </a:t>
            </a:r>
            <a:r>
              <a:rPr lang="en-US" dirty="0" err="1"/>
              <a:t>cs</a:t>
            </a:r>
            <a:endParaRPr lang="en-US" dirty="0"/>
          </a:p>
          <a:p>
            <a:endParaRPr lang="en-US" dirty="0"/>
          </a:p>
          <a:p>
            <a:r>
              <a:rPr lang="en-US" dirty="0"/>
              <a:t>Host: cslab100</a:t>
            </a:r>
          </a:p>
        </p:txBody>
      </p:sp>
      <p:pic>
        <p:nvPicPr>
          <p:cNvPr id="5" name="Picture 2" descr="http://media.idownloadblog.com/wp-content/uploads/2016/03/dns.jpg">
            <a:extLst>
              <a:ext uri="{FF2B5EF4-FFF2-40B4-BE49-F238E27FC236}">
                <a16:creationId xmlns:a16="http://schemas.microsoft.com/office/drawing/2014/main" id="{E2CE539C-EC70-3449-94B3-ED361125F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51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IP Address </a:t>
            </a:r>
            <a:r>
              <a:rPr lang="en-US" dirty="0" err="1"/>
              <a:t>Subnetting</a:t>
            </a:r>
            <a:endParaRPr lang="en-US" dirty="0"/>
          </a:p>
        </p:txBody>
      </p:sp>
      <p:sp>
        <p:nvSpPr>
          <p:cNvPr id="2" name="Content Placeholder 1"/>
          <p:cNvSpPr>
            <a:spLocks noGrp="1"/>
          </p:cNvSpPr>
          <p:nvPr>
            <p:ph idx="1"/>
          </p:nvPr>
        </p:nvSpPr>
        <p:spPr>
          <a:xfrm>
            <a:off x="1097280" y="1845734"/>
            <a:ext cx="10058400" cy="4402666"/>
          </a:xfrm>
        </p:spPr>
        <p:txBody>
          <a:bodyPr>
            <a:normAutofit/>
          </a:bodyPr>
          <a:lstStyle/>
          <a:p>
            <a:pPr marL="109728" indent="0">
              <a:buNone/>
            </a:pPr>
            <a:r>
              <a:rPr lang="en-US" sz="3200" b="1" u="sng" dirty="0"/>
              <a:t>147.64.242.100</a:t>
            </a:r>
          </a:p>
          <a:p>
            <a:endParaRPr lang="en-US" dirty="0"/>
          </a:p>
          <a:p>
            <a:r>
              <a:rPr lang="en-US" dirty="0"/>
              <a:t>CIDR Notation: 147.64.242.100/16</a:t>
            </a:r>
          </a:p>
          <a:p>
            <a:endParaRPr lang="en-US" dirty="0"/>
          </a:p>
          <a:p>
            <a:r>
              <a:rPr lang="en-US" dirty="0"/>
              <a:t>Subnet Mask: 255.255.0.0</a:t>
            </a:r>
          </a:p>
          <a:p>
            <a:endParaRPr lang="en-US" dirty="0"/>
          </a:p>
          <a:p>
            <a:r>
              <a:rPr lang="en-US" dirty="0"/>
              <a:t>Network Prefix: 147.64.</a:t>
            </a:r>
          </a:p>
          <a:p>
            <a:pPr marL="109728" indent="0">
              <a:buNone/>
            </a:pPr>
            <a:endParaRPr lang="en-US" dirty="0"/>
          </a:p>
          <a:p>
            <a:r>
              <a:rPr lang="en-US" dirty="0"/>
              <a:t>Host Suffix: 242.100</a:t>
            </a:r>
          </a:p>
        </p:txBody>
      </p:sp>
      <p:pic>
        <p:nvPicPr>
          <p:cNvPr id="5" name="Picture 2" descr="http://media.idownloadblog.com/wp-content/uploads/2016/03/dns.jpg">
            <a:extLst>
              <a:ext uri="{FF2B5EF4-FFF2-40B4-BE49-F238E27FC236}">
                <a16:creationId xmlns:a16="http://schemas.microsoft.com/office/drawing/2014/main" id="{653819FB-A4F8-AF40-9912-632AFE8F9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75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IP Address </a:t>
            </a:r>
            <a:r>
              <a:rPr lang="en-US" dirty="0" err="1"/>
              <a:t>Subnetting</a:t>
            </a:r>
            <a:endParaRPr lang="en-US" dirty="0"/>
          </a:p>
        </p:txBody>
      </p:sp>
      <p:sp>
        <p:nvSpPr>
          <p:cNvPr id="2" name="Content Placeholder 1"/>
          <p:cNvSpPr>
            <a:spLocks noGrp="1"/>
          </p:cNvSpPr>
          <p:nvPr>
            <p:ph idx="1"/>
          </p:nvPr>
        </p:nvSpPr>
        <p:spPr>
          <a:xfrm>
            <a:off x="1097280" y="1845734"/>
            <a:ext cx="10637520" cy="4402666"/>
          </a:xfrm>
        </p:spPr>
        <p:txBody>
          <a:bodyPr>
            <a:normAutofit/>
          </a:bodyPr>
          <a:lstStyle/>
          <a:p>
            <a:pPr marL="109728" indent="0">
              <a:buNone/>
            </a:pPr>
            <a:r>
              <a:rPr lang="en-US" sz="3200" b="1" u="sng" dirty="0"/>
              <a:t>147.64.242.100</a:t>
            </a:r>
          </a:p>
          <a:p>
            <a:pPr marL="109728" indent="0">
              <a:buNone/>
            </a:pPr>
            <a:r>
              <a:rPr lang="en-US" dirty="0">
                <a:latin typeface="Courier New" panose="02070309020205020404" pitchFamily="49" charset="0"/>
                <a:cs typeface="Courier New" panose="02070309020205020404" pitchFamily="49" charset="0"/>
              </a:rPr>
              <a:t>100.242.64.147.in-addr.arpa     name = cslab100.cs.edinboro.edu</a:t>
            </a:r>
          </a:p>
          <a:p>
            <a:pPr marL="109728" indent="0">
              <a:buNone/>
            </a:pPr>
            <a:r>
              <a:rPr lang="en-US" dirty="0">
                <a:latin typeface="Courier New" panose="02070309020205020404" pitchFamily="49" charset="0"/>
                <a:cs typeface="Courier New" panose="02070309020205020404" pitchFamily="49" charset="0"/>
              </a:rPr>
              <a:t>	TLD = </a:t>
            </a:r>
            <a:r>
              <a:rPr lang="en-US" dirty="0" err="1">
                <a:latin typeface="Courier New" panose="02070309020205020404" pitchFamily="49" charset="0"/>
                <a:cs typeface="Courier New" panose="02070309020205020404" pitchFamily="49" charset="0"/>
              </a:rPr>
              <a:t>arpa</a:t>
            </a:r>
            <a:endParaRPr lang="en-US" dirty="0">
              <a:latin typeface="Courier New" panose="02070309020205020404" pitchFamily="49" charset="0"/>
              <a:cs typeface="Courier New" panose="02070309020205020404" pitchFamily="49" charset="0"/>
            </a:endParaRPr>
          </a:p>
          <a:p>
            <a:pPr marL="109728" indent="0">
              <a:buNone/>
            </a:pPr>
            <a:r>
              <a:rPr lang="en-US" dirty="0">
                <a:latin typeface="Courier New" panose="02070309020205020404" pitchFamily="49" charset="0"/>
                <a:cs typeface="Courier New" panose="02070309020205020404" pitchFamily="49" charset="0"/>
              </a:rPr>
              <a:t>	SLD = in-</a:t>
            </a:r>
            <a:r>
              <a:rPr lang="en-US" dirty="0" err="1">
                <a:latin typeface="Courier New" panose="02070309020205020404" pitchFamily="49" charset="0"/>
                <a:cs typeface="Courier New" panose="02070309020205020404" pitchFamily="49" charset="0"/>
              </a:rPr>
              <a:t>addr</a:t>
            </a:r>
            <a:endParaRPr lang="en-US"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stretch>
            <a:fillRect/>
          </a:stretch>
        </p:blipFill>
        <p:spPr>
          <a:xfrm>
            <a:off x="714555" y="3962400"/>
            <a:ext cx="11020245" cy="2000250"/>
          </a:xfrm>
          <a:prstGeom prst="rect">
            <a:avLst/>
          </a:prstGeom>
        </p:spPr>
      </p:pic>
      <p:sp>
        <p:nvSpPr>
          <p:cNvPr id="5" name="Rectangle 4"/>
          <p:cNvSpPr/>
          <p:nvPr/>
        </p:nvSpPr>
        <p:spPr>
          <a:xfrm rot="169871">
            <a:off x="7848600" y="2777525"/>
            <a:ext cx="35228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PTR record!</a:t>
            </a:r>
          </a:p>
        </p:txBody>
      </p:sp>
    </p:spTree>
    <p:extLst>
      <p:ext uri="{BB962C8B-B14F-4D97-AF65-F5344CB8AC3E}">
        <p14:creationId xmlns:p14="http://schemas.microsoft.com/office/powerpoint/2010/main" val="3506757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Record Types</a:t>
            </a:r>
          </a:p>
        </p:txBody>
      </p:sp>
      <p:sp>
        <p:nvSpPr>
          <p:cNvPr id="2" name="Content Placeholder 1"/>
          <p:cNvSpPr>
            <a:spLocks noGrp="1"/>
          </p:cNvSpPr>
          <p:nvPr>
            <p:ph idx="1"/>
          </p:nvPr>
        </p:nvSpPr>
        <p:spPr>
          <a:xfrm>
            <a:off x="1097280" y="1845734"/>
            <a:ext cx="10058400" cy="4478866"/>
          </a:xfrm>
        </p:spPr>
        <p:txBody>
          <a:bodyPr>
            <a:normAutofit/>
          </a:bodyPr>
          <a:lstStyle/>
          <a:p>
            <a:pPr marL="109728" indent="0">
              <a:buNone/>
            </a:pPr>
            <a:r>
              <a:rPr lang="en-US" u="sng" dirty="0"/>
              <a:t>Type		Description			Function					</a:t>
            </a:r>
          </a:p>
          <a:p>
            <a:pPr marL="109728" indent="0">
              <a:buNone/>
            </a:pPr>
            <a:r>
              <a:rPr lang="en-US" dirty="0"/>
              <a:t>A		Address Record			32-bit IPv4</a:t>
            </a:r>
          </a:p>
          <a:p>
            <a:pPr marL="109728" indent="0">
              <a:buNone/>
            </a:pPr>
            <a:r>
              <a:rPr lang="en-US" dirty="0"/>
              <a:t>AAAA		IPv6 Address Record		128-bit IPv6</a:t>
            </a:r>
          </a:p>
          <a:p>
            <a:pPr marL="109728" indent="0">
              <a:buNone/>
            </a:pPr>
            <a:r>
              <a:rPr lang="en-US" dirty="0"/>
              <a:t>CNAME		Canonical Name			Alias; Nickname</a:t>
            </a:r>
          </a:p>
          <a:p>
            <a:pPr marL="109728" indent="0">
              <a:buNone/>
            </a:pPr>
            <a:r>
              <a:rPr lang="en-US" dirty="0"/>
              <a:t>MX		Mail Exchange			Mail Server</a:t>
            </a:r>
          </a:p>
          <a:p>
            <a:pPr marL="109728" indent="0">
              <a:buNone/>
            </a:pPr>
            <a:r>
              <a:rPr lang="en-US" dirty="0"/>
              <a:t>NS		Name Server			DNS Records</a:t>
            </a:r>
          </a:p>
          <a:p>
            <a:pPr marL="109728" indent="0">
              <a:buNone/>
            </a:pPr>
            <a:r>
              <a:rPr lang="en-US" dirty="0"/>
              <a:t>PTR		Pointer Record			Reverse DNS</a:t>
            </a:r>
          </a:p>
          <a:p>
            <a:pPr marL="109728" indent="0">
              <a:buNone/>
            </a:pPr>
            <a:r>
              <a:rPr lang="en-US" dirty="0"/>
              <a:t>SOA		Start of Authority			Authoritative Info</a:t>
            </a:r>
          </a:p>
          <a:p>
            <a:pPr marL="109728" indent="0">
              <a:buNone/>
            </a:pPr>
            <a:r>
              <a:rPr lang="en-US" dirty="0"/>
              <a:t>TXT		Text Record			Various (</a:t>
            </a:r>
            <a:r>
              <a:rPr lang="en-US" dirty="0" err="1"/>
              <a:t>spf</a:t>
            </a:r>
            <a:r>
              <a:rPr lang="en-US" dirty="0"/>
              <a:t>, mail, pub encryption key, </a:t>
            </a:r>
            <a:r>
              <a:rPr lang="en-US" dirty="0" err="1"/>
              <a:t>etc</a:t>
            </a:r>
            <a:r>
              <a:rPr lang="en-US" dirty="0"/>
              <a:t>)</a:t>
            </a:r>
          </a:p>
          <a:p>
            <a:pPr marL="109728" indent="0">
              <a:buNone/>
            </a:pPr>
            <a:r>
              <a:rPr lang="en-US" dirty="0"/>
              <a:t>SPF		Sender Policy Framework		E-Mail validation information</a:t>
            </a:r>
          </a:p>
        </p:txBody>
      </p:sp>
    </p:spTree>
    <p:extLst>
      <p:ext uri="{BB962C8B-B14F-4D97-AF65-F5344CB8AC3E}">
        <p14:creationId xmlns:p14="http://schemas.microsoft.com/office/powerpoint/2010/main" val="3987193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A, AAAA, MX, CNAME and TXT Records</a:t>
            </a:r>
          </a:p>
        </p:txBody>
      </p:sp>
      <p:sp>
        <p:nvSpPr>
          <p:cNvPr id="2" name="Content Placeholder 1"/>
          <p:cNvSpPr>
            <a:spLocks noGrp="1"/>
          </p:cNvSpPr>
          <p:nvPr>
            <p:ph idx="1"/>
          </p:nvPr>
        </p:nvSpPr>
        <p:spPr>
          <a:xfrm>
            <a:off x="1097280" y="1845734"/>
            <a:ext cx="10058400" cy="4555066"/>
          </a:xfrm>
        </p:spPr>
        <p:txBody>
          <a:bodyPr>
            <a:normAutofit lnSpcReduction="10000"/>
          </a:bodyPr>
          <a:lstStyle/>
          <a:p>
            <a:r>
              <a:rPr lang="en-US" sz="1800" dirty="0"/>
              <a:t>edinboro.edu.	A		147.64.32.245</a:t>
            </a:r>
          </a:p>
          <a:p>
            <a:r>
              <a:rPr lang="en-US" sz="1800" dirty="0"/>
              <a:t>edinboro.edu.	A		147.64.32.6</a:t>
            </a:r>
          </a:p>
          <a:p>
            <a:r>
              <a:rPr lang="en-US" sz="1800" dirty="0"/>
              <a:t>edinboro.edu.	AAAA		2002:9340:2006::9340:2006</a:t>
            </a:r>
          </a:p>
          <a:p>
            <a:r>
              <a:rPr lang="en-US" sz="1800" dirty="0"/>
              <a:t>edinboro.edu.	AAAA		2002:9340:20f5::9340:20f5</a:t>
            </a:r>
          </a:p>
          <a:p>
            <a:r>
              <a:rPr lang="en-US" sz="1800" dirty="0" err="1"/>
              <a:t>chemstock</a:t>
            </a:r>
            <a:r>
              <a:rPr lang="en-US" sz="1800" dirty="0"/>
              <a:t>	CNAME		chemstock-p.cs.edinboro.edu.</a:t>
            </a:r>
          </a:p>
          <a:p>
            <a:r>
              <a:rPr lang="en-US" sz="1800" dirty="0"/>
              <a:t>edinboro.edu.</a:t>
            </a:r>
            <a:r>
              <a:rPr lang="de-DE" sz="1800" dirty="0"/>
              <a:t>	MX		5 spamblock.edinboro.edu.</a:t>
            </a:r>
          </a:p>
          <a:p>
            <a:r>
              <a:rPr lang="en-US" sz="1800" dirty="0"/>
              <a:t>edinboro.edu.</a:t>
            </a:r>
            <a:r>
              <a:rPr lang="de-DE" sz="1800" dirty="0"/>
              <a:t>	MX		10 spamblock2.edinboro.edu.</a:t>
            </a:r>
          </a:p>
          <a:p>
            <a:r>
              <a:rPr lang="en-US" sz="1800" dirty="0"/>
              <a:t>edinboro.edu.	TXT		"v=spf1 ip4:147.64.32.99/32 									ip4:147.64.32.120/32 									ip4:147.64.32.121/32 									ip4:147.64.32.205 										ip4:147.64.32.206  ~all"</a:t>
            </a:r>
          </a:p>
          <a:p>
            <a:r>
              <a:rPr lang="en-US" sz="1800" dirty="0"/>
              <a:t>scots		TXT		</a:t>
            </a:r>
            <a:r>
              <a:rPr lang="en-US" sz="1700" dirty="0"/>
              <a:t>"v=spf1 </a:t>
            </a:r>
            <a:r>
              <a:rPr lang="en-US" sz="1700" dirty="0" err="1"/>
              <a:t>include:exchangelabs.com</a:t>
            </a:r>
            <a:r>
              <a:rPr lang="en-US" sz="1700" dirty="0"/>
              <a:t> ~all"</a:t>
            </a:r>
          </a:p>
        </p:txBody>
      </p:sp>
      <p:sp>
        <p:nvSpPr>
          <p:cNvPr id="4" name="Rectangle 3">
            <a:extLst>
              <a:ext uri="{FF2B5EF4-FFF2-40B4-BE49-F238E27FC236}">
                <a16:creationId xmlns:a16="http://schemas.microsoft.com/office/drawing/2014/main" id="{BD6973F4-C9A2-D04B-A77B-FF859F12D6CB}"/>
              </a:ext>
            </a:extLst>
          </p:cNvPr>
          <p:cNvSpPr/>
          <p:nvPr/>
        </p:nvSpPr>
        <p:spPr>
          <a:xfrm rot="178483">
            <a:off x="8534400" y="2057400"/>
            <a:ext cx="3309141" cy="1985665"/>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Many of these records have changed!</a:t>
            </a:r>
          </a:p>
        </p:txBody>
      </p:sp>
      <p:pic>
        <p:nvPicPr>
          <p:cNvPr id="6" name="Picture 2" descr="http://media.idownloadblog.com/wp-content/uploads/2016/03/dns.jpg">
            <a:extLst>
              <a:ext uri="{FF2B5EF4-FFF2-40B4-BE49-F238E27FC236}">
                <a16:creationId xmlns:a16="http://schemas.microsoft.com/office/drawing/2014/main" id="{6BC0825D-95C6-CC44-8A93-9206068CF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02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of Authority Record (SOA)</a:t>
            </a:r>
          </a:p>
        </p:txBody>
      </p:sp>
      <p:sp>
        <p:nvSpPr>
          <p:cNvPr id="2" name="Content Placeholder 1"/>
          <p:cNvSpPr>
            <a:spLocks noGrp="1"/>
          </p:cNvSpPr>
          <p:nvPr>
            <p:ph idx="1"/>
          </p:nvPr>
        </p:nvSpPr>
        <p:spPr/>
        <p:txBody>
          <a:bodyPr>
            <a:normAutofit/>
          </a:bodyPr>
          <a:lstStyle/>
          <a:p>
            <a:r>
              <a:rPr lang="en-US" dirty="0"/>
              <a:t>eupcs.org IN SOA ns1.eupcs.org. jpatalon.edinboro.edu. (</a:t>
            </a:r>
          </a:p>
          <a:p>
            <a:r>
              <a:rPr lang="en-US" dirty="0"/>
              <a:t> 		2011111117 ; serial</a:t>
            </a:r>
          </a:p>
          <a:p>
            <a:pPr marL="109728" indent="0">
              <a:buNone/>
            </a:pPr>
            <a:r>
              <a:rPr lang="en-US" dirty="0"/>
              <a:t>		21600 ; refresh (6 hours)</a:t>
            </a:r>
          </a:p>
          <a:p>
            <a:pPr marL="109728" indent="0">
              <a:buNone/>
            </a:pPr>
            <a:r>
              <a:rPr lang="en-US" dirty="0"/>
              <a:t>		600 ; retry (10 minutes)</a:t>
            </a:r>
          </a:p>
          <a:p>
            <a:pPr marL="109728" indent="0">
              <a:buNone/>
            </a:pPr>
            <a:r>
              <a:rPr lang="en-US" dirty="0"/>
              <a:t>		1209600 ; expire (2 weeks)</a:t>
            </a:r>
          </a:p>
          <a:p>
            <a:pPr marL="109728" indent="0">
              <a:buNone/>
            </a:pPr>
            <a:r>
              <a:rPr lang="en-US" dirty="0"/>
              <a:t>		10800 ; minimum (3 hours)</a:t>
            </a:r>
          </a:p>
          <a:p>
            <a:pPr marL="109728" indent="0">
              <a:buNone/>
            </a:pPr>
            <a:r>
              <a:rPr lang="en-US" dirty="0"/>
              <a:t>		)</a:t>
            </a:r>
          </a:p>
        </p:txBody>
      </p:sp>
      <p:sp>
        <p:nvSpPr>
          <p:cNvPr id="6" name="Rectangle 5">
            <a:extLst>
              <a:ext uri="{FF2B5EF4-FFF2-40B4-BE49-F238E27FC236}">
                <a16:creationId xmlns:a16="http://schemas.microsoft.com/office/drawing/2014/main" id="{0759E9F0-9648-A346-A94B-1F31D5E25161}"/>
              </a:ext>
            </a:extLst>
          </p:cNvPr>
          <p:cNvSpPr/>
          <p:nvPr/>
        </p:nvSpPr>
        <p:spPr>
          <a:xfrm rot="156331">
            <a:off x="6920185" y="2851622"/>
            <a:ext cx="4381328"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latin typeface="Courier New" panose="02070309020205020404" pitchFamily="49" charset="0"/>
                <a:cs typeface="Courier New" panose="02070309020205020404" pitchFamily="49" charset="0"/>
              </a:rPr>
              <a:t>d</a:t>
            </a:r>
            <a:r>
              <a:rPr lang="en-US" sz="32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ig </a:t>
            </a:r>
            <a:r>
              <a:rPr lang="en-US" sz="3200" b="1" cap="none" spc="0" dirty="0" err="1">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soa</a:t>
            </a:r>
            <a:r>
              <a:rPr lang="en-US" sz="32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 </a:t>
            </a:r>
            <a:r>
              <a:rPr lang="en-US" sz="3200" b="1" cap="none" spc="0" dirty="0" err="1">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eupcs.org</a:t>
            </a:r>
            <a:endParaRPr lang="en-US" sz="32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endParaRPr>
          </a:p>
        </p:txBody>
      </p:sp>
      <p:pic>
        <p:nvPicPr>
          <p:cNvPr id="8" name="Picture 2" descr="http://media.idownloadblog.com/wp-content/uploads/2016/03/dns.jpg">
            <a:extLst>
              <a:ext uri="{FF2B5EF4-FFF2-40B4-BE49-F238E27FC236}">
                <a16:creationId xmlns:a16="http://schemas.microsoft.com/office/drawing/2014/main" id="{85A84DF3-8CC7-214E-9ED3-74639FB64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1694" y="5330620"/>
            <a:ext cx="8706446" cy="773219"/>
          </a:xfrm>
          <a:prstGeom prst="rect">
            <a:avLst/>
          </a:prstGeom>
        </p:spPr>
      </p:pic>
    </p:spTree>
    <p:extLst>
      <p:ext uri="{BB962C8B-B14F-4D97-AF65-F5344CB8AC3E}">
        <p14:creationId xmlns:p14="http://schemas.microsoft.com/office/powerpoint/2010/main" val="2367262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of Authority Record (SOA)</a:t>
            </a:r>
          </a:p>
        </p:txBody>
      </p:sp>
      <p:sp>
        <p:nvSpPr>
          <p:cNvPr id="2" name="Content Placeholder 1"/>
          <p:cNvSpPr>
            <a:spLocks noGrp="1"/>
          </p:cNvSpPr>
          <p:nvPr>
            <p:ph idx="1"/>
          </p:nvPr>
        </p:nvSpPr>
        <p:spPr/>
        <p:txBody>
          <a:bodyPr/>
          <a:lstStyle/>
          <a:p>
            <a:r>
              <a:rPr lang="en-US" dirty="0"/>
              <a:t>Refresh</a:t>
            </a:r>
          </a:p>
          <a:p>
            <a:pPr lvl="1"/>
            <a:r>
              <a:rPr lang="en-US" dirty="0"/>
              <a:t>How often slave tries to refresh zone from master.</a:t>
            </a:r>
          </a:p>
          <a:p>
            <a:r>
              <a:rPr lang="en-US" dirty="0"/>
              <a:t>Retry</a:t>
            </a:r>
          </a:p>
          <a:p>
            <a:pPr lvl="1"/>
            <a:r>
              <a:rPr lang="en-US" dirty="0"/>
              <a:t>How long slave should wait to refresh zone from master if the refresh failed.</a:t>
            </a:r>
          </a:p>
          <a:p>
            <a:r>
              <a:rPr lang="en-US" dirty="0"/>
              <a:t>Expire</a:t>
            </a:r>
          </a:p>
          <a:p>
            <a:pPr lvl="1"/>
            <a:r>
              <a:rPr lang="en-US" dirty="0"/>
              <a:t>Amount of time until slave server can no longer be considered authoritative for zone.</a:t>
            </a:r>
          </a:p>
          <a:p>
            <a:r>
              <a:rPr lang="en-US" dirty="0"/>
              <a:t>Minimum (negative caching time)</a:t>
            </a:r>
          </a:p>
          <a:p>
            <a:pPr lvl="1"/>
            <a:r>
              <a:rPr lang="en-US" dirty="0"/>
              <a:t>How long an error on a record can be kept before another lookup must be performed.</a:t>
            </a:r>
          </a:p>
          <a:p>
            <a:pPr lvl="1"/>
            <a:endParaRPr lang="en-US" dirty="0"/>
          </a:p>
        </p:txBody>
      </p:sp>
      <p:pic>
        <p:nvPicPr>
          <p:cNvPr id="4" name="Picture 2" descr="http://media.idownloadblog.com/wp-content/uploads/2016/03/dns.jpg">
            <a:extLst>
              <a:ext uri="{FF2B5EF4-FFF2-40B4-BE49-F238E27FC236}">
                <a16:creationId xmlns:a16="http://schemas.microsoft.com/office/drawing/2014/main" id="{49565F60-A6F3-3B4C-8762-586F78E9F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19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BIND File</a:t>
            </a:r>
          </a:p>
        </p:txBody>
      </p:sp>
      <p:sp>
        <p:nvSpPr>
          <p:cNvPr id="2" name="Content Placeholder 1"/>
          <p:cNvSpPr>
            <a:spLocks noGrp="1"/>
          </p:cNvSpPr>
          <p:nvPr>
            <p:ph idx="1"/>
          </p:nvPr>
        </p:nvSpPr>
        <p:spPr>
          <a:xfrm>
            <a:off x="2705100" y="1828800"/>
            <a:ext cx="6781800" cy="4724400"/>
          </a:xfrm>
        </p:spPr>
        <p:txBody>
          <a:bodyPr>
            <a:normAutofit fontScale="92500" lnSpcReduction="10000"/>
          </a:bodyPr>
          <a:lstStyle/>
          <a:p>
            <a:pPr marL="109728" indent="0">
              <a:lnSpc>
                <a:spcPct val="120000"/>
              </a:lnSpc>
              <a:spcBef>
                <a:spcPts val="0"/>
              </a:spcBef>
              <a:spcAft>
                <a:spcPts val="0"/>
              </a:spcAft>
              <a:buNone/>
            </a:pPr>
            <a:r>
              <a:rPr lang="en-US" sz="1200" dirty="0"/>
              <a:t>$ORIGIN .</a:t>
            </a:r>
          </a:p>
          <a:p>
            <a:pPr marL="109728" indent="0">
              <a:lnSpc>
                <a:spcPct val="120000"/>
              </a:lnSpc>
              <a:spcBef>
                <a:spcPts val="0"/>
              </a:spcBef>
              <a:spcAft>
                <a:spcPts val="0"/>
              </a:spcAft>
              <a:buNone/>
            </a:pPr>
            <a:r>
              <a:rPr lang="en-US" sz="1200" dirty="0"/>
              <a:t>$TTL 10800	; 12 hours</a:t>
            </a:r>
          </a:p>
          <a:p>
            <a:pPr marL="109728" indent="0">
              <a:lnSpc>
                <a:spcPct val="120000"/>
              </a:lnSpc>
              <a:spcBef>
                <a:spcPts val="0"/>
              </a:spcBef>
              <a:spcAft>
                <a:spcPts val="0"/>
              </a:spcAft>
              <a:buNone/>
            </a:pPr>
            <a:r>
              <a:rPr lang="en-US" sz="1200" dirty="0"/>
              <a:t>eupcs.org		IN SOA	ns1.eupcs.org. jpatalon.edinboro.edu. (</a:t>
            </a:r>
          </a:p>
          <a:p>
            <a:pPr marL="109728" indent="0">
              <a:lnSpc>
                <a:spcPct val="120000"/>
              </a:lnSpc>
              <a:spcBef>
                <a:spcPts val="0"/>
              </a:spcBef>
              <a:spcAft>
                <a:spcPts val="0"/>
              </a:spcAft>
              <a:buNone/>
            </a:pPr>
            <a:r>
              <a:rPr lang="en-US" sz="1200" dirty="0"/>
              <a:t>				2011111105 ; serial</a:t>
            </a:r>
          </a:p>
          <a:p>
            <a:pPr marL="109728" indent="0">
              <a:lnSpc>
                <a:spcPct val="120000"/>
              </a:lnSpc>
              <a:spcBef>
                <a:spcPts val="0"/>
              </a:spcBef>
              <a:spcAft>
                <a:spcPts val="0"/>
              </a:spcAft>
              <a:buNone/>
            </a:pPr>
            <a:r>
              <a:rPr lang="en-US" sz="1200" dirty="0"/>
              <a:t>				21600      ; refresh (6 hours)</a:t>
            </a:r>
          </a:p>
          <a:p>
            <a:pPr marL="109728" indent="0">
              <a:lnSpc>
                <a:spcPct val="120000"/>
              </a:lnSpc>
              <a:spcBef>
                <a:spcPts val="0"/>
              </a:spcBef>
              <a:spcAft>
                <a:spcPts val="0"/>
              </a:spcAft>
              <a:buNone/>
            </a:pPr>
            <a:r>
              <a:rPr lang="en-US" sz="1200" dirty="0"/>
              <a:t>				600        ; retry (10 minutes)</a:t>
            </a:r>
          </a:p>
          <a:p>
            <a:pPr marL="109728" indent="0">
              <a:lnSpc>
                <a:spcPct val="120000"/>
              </a:lnSpc>
              <a:spcBef>
                <a:spcPts val="0"/>
              </a:spcBef>
              <a:spcAft>
                <a:spcPts val="0"/>
              </a:spcAft>
              <a:buNone/>
            </a:pPr>
            <a:r>
              <a:rPr lang="en-US" sz="1200" dirty="0"/>
              <a:t>				1209600    ; expire (2 weeks)</a:t>
            </a:r>
          </a:p>
          <a:p>
            <a:pPr marL="109728" indent="0">
              <a:lnSpc>
                <a:spcPct val="120000"/>
              </a:lnSpc>
              <a:spcBef>
                <a:spcPts val="0"/>
              </a:spcBef>
              <a:spcAft>
                <a:spcPts val="0"/>
              </a:spcAft>
              <a:buNone/>
            </a:pPr>
            <a:r>
              <a:rPr lang="en-US" sz="1200" dirty="0"/>
              <a:t>				10800      ; minimum (3 hours)</a:t>
            </a:r>
          </a:p>
          <a:p>
            <a:pPr marL="109728" indent="0">
              <a:lnSpc>
                <a:spcPct val="120000"/>
              </a:lnSpc>
              <a:spcBef>
                <a:spcPts val="0"/>
              </a:spcBef>
              <a:spcAft>
                <a:spcPts val="0"/>
              </a:spcAft>
              <a:buNone/>
            </a:pPr>
            <a:r>
              <a:rPr lang="en-US" sz="1200" dirty="0"/>
              <a:t>			)</a:t>
            </a:r>
          </a:p>
          <a:p>
            <a:pPr marL="109728" indent="0">
              <a:lnSpc>
                <a:spcPct val="120000"/>
              </a:lnSpc>
              <a:spcBef>
                <a:spcPts val="0"/>
              </a:spcBef>
              <a:spcAft>
                <a:spcPts val="0"/>
              </a:spcAft>
              <a:buNone/>
            </a:pPr>
            <a:r>
              <a:rPr lang="en-US" sz="1200" dirty="0"/>
              <a:t>		NS	ns1.eupcs.org.</a:t>
            </a:r>
          </a:p>
          <a:p>
            <a:pPr marL="109728" indent="0">
              <a:lnSpc>
                <a:spcPct val="120000"/>
              </a:lnSpc>
              <a:spcBef>
                <a:spcPts val="0"/>
              </a:spcBef>
              <a:spcAft>
                <a:spcPts val="0"/>
              </a:spcAft>
              <a:buNone/>
            </a:pPr>
            <a:r>
              <a:rPr lang="en-US" sz="1200" dirty="0"/>
              <a:t>		NS	ns2.eupcs.org.</a:t>
            </a:r>
          </a:p>
          <a:p>
            <a:pPr marL="109728" indent="0">
              <a:lnSpc>
                <a:spcPct val="120000"/>
              </a:lnSpc>
              <a:spcBef>
                <a:spcPts val="0"/>
              </a:spcBef>
              <a:spcAft>
                <a:spcPts val="0"/>
              </a:spcAft>
              <a:buNone/>
            </a:pPr>
            <a:r>
              <a:rPr lang="en-US" sz="1200" dirty="0"/>
              <a:t>		NS	ns3.eupcs.org.</a:t>
            </a:r>
          </a:p>
          <a:p>
            <a:pPr marL="109728" indent="0">
              <a:lnSpc>
                <a:spcPct val="120000"/>
              </a:lnSpc>
              <a:spcBef>
                <a:spcPts val="0"/>
              </a:spcBef>
              <a:spcAft>
                <a:spcPts val="0"/>
              </a:spcAft>
              <a:buNone/>
            </a:pPr>
            <a:r>
              <a:rPr lang="en-US" sz="1200" dirty="0"/>
              <a:t>		NS	ns4.eupcs.org.</a:t>
            </a:r>
          </a:p>
          <a:p>
            <a:pPr marL="109728" indent="0">
              <a:lnSpc>
                <a:spcPct val="120000"/>
              </a:lnSpc>
              <a:spcBef>
                <a:spcPts val="0"/>
              </a:spcBef>
              <a:spcAft>
                <a:spcPts val="0"/>
              </a:spcAft>
              <a:buNone/>
            </a:pPr>
            <a:r>
              <a:rPr lang="en-US" sz="1200" dirty="0"/>
              <a:t>		NS	ns5.eupcs.org.</a:t>
            </a:r>
          </a:p>
          <a:p>
            <a:pPr marL="109728" indent="0">
              <a:lnSpc>
                <a:spcPct val="120000"/>
              </a:lnSpc>
              <a:spcBef>
                <a:spcPts val="0"/>
              </a:spcBef>
              <a:spcAft>
                <a:spcPts val="0"/>
              </a:spcAft>
              <a:buNone/>
            </a:pPr>
            <a:r>
              <a:rPr lang="en-US" sz="1200" dirty="0"/>
              <a:t>		A	147.64.242.100</a:t>
            </a:r>
          </a:p>
          <a:p>
            <a:pPr marL="109728" indent="0">
              <a:lnSpc>
                <a:spcPct val="120000"/>
              </a:lnSpc>
              <a:spcBef>
                <a:spcPts val="0"/>
              </a:spcBef>
              <a:spcAft>
                <a:spcPts val="0"/>
              </a:spcAft>
              <a:buNone/>
            </a:pPr>
            <a:r>
              <a:rPr lang="en-US" sz="1200" dirty="0"/>
              <a:t>		MX	10 mail.eupcs.org.</a:t>
            </a:r>
          </a:p>
          <a:p>
            <a:pPr marL="109728" indent="0">
              <a:lnSpc>
                <a:spcPct val="120000"/>
              </a:lnSpc>
              <a:spcBef>
                <a:spcPts val="0"/>
              </a:spcBef>
              <a:spcAft>
                <a:spcPts val="0"/>
              </a:spcAft>
              <a:buNone/>
            </a:pPr>
            <a:r>
              <a:rPr lang="en-US" sz="1200" dirty="0"/>
              <a:t>$ORIGIN eupcs.org.</a:t>
            </a:r>
          </a:p>
          <a:p>
            <a:pPr marL="109728" indent="0">
              <a:lnSpc>
                <a:spcPct val="120000"/>
              </a:lnSpc>
              <a:spcBef>
                <a:spcPts val="0"/>
              </a:spcBef>
              <a:spcAft>
                <a:spcPts val="0"/>
              </a:spcAft>
              <a:buNone/>
            </a:pPr>
            <a:r>
              <a:rPr lang="en-US" sz="1200" dirty="0"/>
              <a:t>mail		A	147.64.242.100</a:t>
            </a:r>
          </a:p>
          <a:p>
            <a:pPr marL="109728" indent="0">
              <a:lnSpc>
                <a:spcPct val="120000"/>
              </a:lnSpc>
              <a:spcBef>
                <a:spcPts val="0"/>
              </a:spcBef>
              <a:spcAft>
                <a:spcPts val="0"/>
              </a:spcAft>
              <a:buNone/>
            </a:pPr>
            <a:r>
              <a:rPr lang="en-US" sz="1200" dirty="0"/>
              <a:t>ns1		A	147.64.242.100</a:t>
            </a:r>
          </a:p>
          <a:p>
            <a:pPr marL="109728" indent="0">
              <a:lnSpc>
                <a:spcPct val="120000"/>
              </a:lnSpc>
              <a:spcBef>
                <a:spcPts val="0"/>
              </a:spcBef>
              <a:spcAft>
                <a:spcPts val="0"/>
              </a:spcAft>
              <a:buNone/>
            </a:pPr>
            <a:r>
              <a:rPr lang="en-US" sz="1200" dirty="0"/>
              <a:t>ns2		A	147.64.242.101</a:t>
            </a:r>
          </a:p>
          <a:p>
            <a:pPr marL="109728" indent="0">
              <a:lnSpc>
                <a:spcPct val="120000"/>
              </a:lnSpc>
              <a:spcBef>
                <a:spcPts val="0"/>
              </a:spcBef>
              <a:spcAft>
                <a:spcPts val="0"/>
              </a:spcAft>
              <a:buNone/>
            </a:pPr>
            <a:r>
              <a:rPr lang="en-US" sz="1200" dirty="0"/>
              <a:t>ns3		A	147.64.243.20</a:t>
            </a:r>
          </a:p>
          <a:p>
            <a:pPr marL="109728" indent="0">
              <a:lnSpc>
                <a:spcPct val="120000"/>
              </a:lnSpc>
              <a:spcBef>
                <a:spcPts val="0"/>
              </a:spcBef>
              <a:spcAft>
                <a:spcPts val="0"/>
              </a:spcAft>
              <a:buNone/>
            </a:pPr>
            <a:r>
              <a:rPr lang="en-US" sz="1200" dirty="0"/>
              <a:t>ns4		A	147.64.243.21</a:t>
            </a:r>
          </a:p>
          <a:p>
            <a:pPr marL="109728" indent="0">
              <a:lnSpc>
                <a:spcPct val="120000"/>
              </a:lnSpc>
              <a:spcBef>
                <a:spcPts val="0"/>
              </a:spcBef>
              <a:spcAft>
                <a:spcPts val="0"/>
              </a:spcAft>
              <a:buNone/>
            </a:pPr>
            <a:r>
              <a:rPr lang="en-US" sz="1200" dirty="0"/>
              <a:t>ns5		A	174.100.246.93</a:t>
            </a:r>
          </a:p>
          <a:p>
            <a:pPr marL="109728" indent="0">
              <a:lnSpc>
                <a:spcPct val="120000"/>
              </a:lnSpc>
              <a:spcBef>
                <a:spcPts val="0"/>
              </a:spcBef>
              <a:spcAft>
                <a:spcPts val="0"/>
              </a:spcAft>
              <a:buNone/>
            </a:pPr>
            <a:r>
              <a:rPr lang="en-US" sz="1200" dirty="0"/>
              <a:t>www		CNAME	eupcs.org.</a:t>
            </a:r>
          </a:p>
        </p:txBody>
      </p:sp>
      <p:pic>
        <p:nvPicPr>
          <p:cNvPr id="5" name="Picture 2" descr="http://media.idownloadblog.com/wp-content/uploads/2016/03/dns.jpg">
            <a:extLst>
              <a:ext uri="{FF2B5EF4-FFF2-40B4-BE49-F238E27FC236}">
                <a16:creationId xmlns:a16="http://schemas.microsoft.com/office/drawing/2014/main" id="{CEA7F952-95F0-E740-9502-95D983AF0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3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51D151-EEEF-4E88-9D61-BAD7949EE587}"/>
              </a:ext>
            </a:extLst>
          </p:cNvPr>
          <p:cNvSpPr>
            <a:spLocks noGrp="1"/>
          </p:cNvSpPr>
          <p:nvPr>
            <p:ph type="title"/>
          </p:nvPr>
        </p:nvSpPr>
        <p:spPr/>
        <p:txBody>
          <a:bodyPr/>
          <a:lstStyle/>
          <a:p>
            <a:r>
              <a:rPr lang="en-US" dirty="0"/>
              <a:t>Incorrect Commands and Autocorrect</a:t>
            </a:r>
          </a:p>
        </p:txBody>
      </p:sp>
      <p:sp>
        <p:nvSpPr>
          <p:cNvPr id="9" name="Content Placeholder 8">
            <a:extLst>
              <a:ext uri="{FF2B5EF4-FFF2-40B4-BE49-F238E27FC236}">
                <a16:creationId xmlns:a16="http://schemas.microsoft.com/office/drawing/2014/main" id="{03949100-41A5-4CEE-AC33-39725459D657}"/>
              </a:ext>
            </a:extLst>
          </p:cNvPr>
          <p:cNvSpPr>
            <a:spLocks noGrp="1"/>
          </p:cNvSpPr>
          <p:nvPr>
            <p:ph idx="1"/>
          </p:nvPr>
        </p:nvSpPr>
        <p:spPr/>
        <p:txBody>
          <a:bodyPr/>
          <a:lstStyle/>
          <a:p>
            <a:r>
              <a:rPr lang="en-US" dirty="0"/>
              <a:t>Microsoft products love to autocorrect things!</a:t>
            </a:r>
          </a:p>
          <a:p>
            <a:pPr lvl="1"/>
            <a:r>
              <a:rPr lang="en-US" dirty="0"/>
              <a:t>Capitalization</a:t>
            </a:r>
          </a:p>
          <a:p>
            <a:pPr lvl="2"/>
            <a:r>
              <a:rPr lang="en-US" dirty="0" err="1"/>
              <a:t>nslookup</a:t>
            </a:r>
            <a:r>
              <a:rPr lang="en-US" dirty="0"/>
              <a:t> is changed to </a:t>
            </a:r>
            <a:r>
              <a:rPr lang="en-US" dirty="0" err="1"/>
              <a:t>Nslookup</a:t>
            </a:r>
            <a:r>
              <a:rPr lang="en-US" dirty="0"/>
              <a:t> if it is the first word in a line…</a:t>
            </a:r>
          </a:p>
          <a:p>
            <a:pPr lvl="1"/>
            <a:r>
              <a:rPr lang="en-US" dirty="0"/>
              <a:t>Some characters</a:t>
            </a:r>
          </a:p>
          <a:p>
            <a:pPr lvl="2"/>
            <a:r>
              <a:rPr lang="en-US" dirty="0"/>
              <a:t>- is changed to – </a:t>
            </a:r>
          </a:p>
          <a:p>
            <a:pPr lvl="1"/>
            <a:r>
              <a:rPr lang="en-US" dirty="0"/>
              <a:t>Multiple characters</a:t>
            </a:r>
          </a:p>
          <a:p>
            <a:pPr lvl="2"/>
            <a:r>
              <a:rPr lang="en-US" dirty="0"/>
              <a:t>-- is changed to –</a:t>
            </a:r>
          </a:p>
          <a:p>
            <a:pPr lvl="1"/>
            <a:r>
              <a:rPr lang="en-US" dirty="0"/>
              <a:t>Other things</a:t>
            </a:r>
          </a:p>
          <a:p>
            <a:pPr lvl="1"/>
            <a:r>
              <a:rPr lang="en-US" dirty="0"/>
              <a:t>Tabs</a:t>
            </a:r>
          </a:p>
          <a:p>
            <a:pPr lvl="2"/>
            <a:r>
              <a:rPr lang="en-US" dirty="0"/>
              <a:t>Copying and pasting tabs can cause complications</a:t>
            </a:r>
          </a:p>
          <a:p>
            <a:pPr lvl="1"/>
            <a:r>
              <a:rPr lang="en-US" dirty="0"/>
              <a:t>I try to correct these things where I can, but I am sure to miss some!</a:t>
            </a:r>
          </a:p>
          <a:p>
            <a:pPr lvl="2"/>
            <a:r>
              <a:rPr lang="en-US" dirty="0"/>
              <a:t>Sorry not sorry?</a:t>
            </a:r>
          </a:p>
          <a:p>
            <a:pPr lvl="2"/>
            <a:endParaRPr lang="en-US" dirty="0"/>
          </a:p>
        </p:txBody>
      </p:sp>
      <p:sp>
        <p:nvSpPr>
          <p:cNvPr id="5" name="Slide Number Placeholder 4">
            <a:extLst>
              <a:ext uri="{FF2B5EF4-FFF2-40B4-BE49-F238E27FC236}">
                <a16:creationId xmlns:a16="http://schemas.microsoft.com/office/drawing/2014/main" id="{79FFC421-C368-40AE-96C8-468D49A57A7A}"/>
              </a:ext>
            </a:extLst>
          </p:cNvPr>
          <p:cNvSpPr>
            <a:spLocks noGrp="1"/>
          </p:cNvSpPr>
          <p:nvPr>
            <p:ph type="sldNum" sz="quarter" idx="12"/>
          </p:nvPr>
        </p:nvSpPr>
        <p:spPr/>
        <p:txBody>
          <a:bodyPr/>
          <a:lstStyle/>
          <a:p>
            <a:fld id="{8B519047-9AFA-4A82-8069-D12132B7B90E}" type="slidenum">
              <a:rPr lang="en-US" smtClean="0"/>
              <a:t>5</a:t>
            </a:fld>
            <a:endParaRPr lang="en-US" dirty="0"/>
          </a:p>
        </p:txBody>
      </p:sp>
      <p:pic>
        <p:nvPicPr>
          <p:cNvPr id="1026" name="Picture 2" descr="abstract men working big hammers isolated Stock Footage Video (100%  Royalty-free) 870628 | Shutterstock">
            <a:extLst>
              <a:ext uri="{FF2B5EF4-FFF2-40B4-BE49-F238E27FC236}">
                <a16:creationId xmlns:a16="http://schemas.microsoft.com/office/drawing/2014/main" id="{9601E801-F805-48D3-95EE-48A3974AF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52" t="8769" r="38273" b="5127"/>
          <a:stretch/>
        </p:blipFill>
        <p:spPr bwMode="auto">
          <a:xfrm>
            <a:off x="9254169" y="2657301"/>
            <a:ext cx="1901511" cy="32117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1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IPv4 vs. IPv6</a:t>
            </a:r>
          </a:p>
        </p:txBody>
      </p:sp>
      <p:sp>
        <p:nvSpPr>
          <p:cNvPr id="2" name="Content Placeholder 1"/>
          <p:cNvSpPr>
            <a:spLocks noGrp="1"/>
          </p:cNvSpPr>
          <p:nvPr>
            <p:ph idx="1"/>
          </p:nvPr>
        </p:nvSpPr>
        <p:spPr>
          <a:xfrm>
            <a:off x="1981200" y="1905001"/>
            <a:ext cx="8686800" cy="4102291"/>
          </a:xfrm>
        </p:spPr>
        <p:txBody>
          <a:bodyPr/>
          <a:lstStyle/>
          <a:p>
            <a:r>
              <a:rPr lang="en-US" dirty="0"/>
              <a:t>IPv4</a:t>
            </a:r>
          </a:p>
          <a:p>
            <a:pPr lvl="1"/>
            <a:r>
              <a:rPr lang="en-US" dirty="0"/>
              <a:t>A (single a) DNS record type</a:t>
            </a:r>
          </a:p>
          <a:p>
            <a:pPr lvl="1"/>
            <a:r>
              <a:rPr lang="en-US" dirty="0"/>
              <a:t>32 bit</a:t>
            </a:r>
          </a:p>
          <a:p>
            <a:pPr lvl="1"/>
            <a:r>
              <a:rPr lang="en-US" dirty="0"/>
              <a:t>2^32 available addresses</a:t>
            </a:r>
          </a:p>
          <a:p>
            <a:pPr lvl="2"/>
            <a:r>
              <a:rPr lang="en-US" dirty="0"/>
              <a:t>4,294,967,296</a:t>
            </a:r>
          </a:p>
          <a:p>
            <a:pPr marL="630936" lvl="2" indent="0">
              <a:buNone/>
            </a:pPr>
            <a:endParaRPr lang="en-US" dirty="0"/>
          </a:p>
          <a:p>
            <a:r>
              <a:rPr lang="en-US" dirty="0"/>
              <a:t>IPv6</a:t>
            </a:r>
          </a:p>
          <a:p>
            <a:pPr lvl="1"/>
            <a:r>
              <a:rPr lang="en-US" dirty="0"/>
              <a:t>AAAA (quad a) DNS record type</a:t>
            </a:r>
          </a:p>
          <a:p>
            <a:pPr lvl="1"/>
            <a:r>
              <a:rPr lang="en-US" dirty="0"/>
              <a:t>128 bit</a:t>
            </a:r>
          </a:p>
          <a:p>
            <a:pPr lvl="1"/>
            <a:r>
              <a:rPr lang="en-US" dirty="0"/>
              <a:t>2^128 available addresses</a:t>
            </a:r>
          </a:p>
          <a:p>
            <a:pPr lvl="2"/>
            <a:r>
              <a:rPr lang="en-US" dirty="0"/>
              <a:t>340,282,366,920,938,000,000,000,000,000,000,000,000</a:t>
            </a:r>
          </a:p>
        </p:txBody>
      </p:sp>
      <p:pic>
        <p:nvPicPr>
          <p:cNvPr id="5" name="Picture 2" descr="http://media.idownloadblog.com/wp-content/uploads/2016/03/dns.jpg">
            <a:extLst>
              <a:ext uri="{FF2B5EF4-FFF2-40B4-BE49-F238E27FC236}">
                <a16:creationId xmlns:a16="http://schemas.microsoft.com/office/drawing/2014/main" id="{3832B881-B8D3-234D-A9B3-4BC3D2A2F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191000"/>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27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Transaction</a:t>
            </a:r>
          </a:p>
        </p:txBody>
      </p:sp>
      <p:sp>
        <p:nvSpPr>
          <p:cNvPr id="2" name="Content Placeholder 1"/>
          <p:cNvSpPr>
            <a:spLocks noGrp="1"/>
          </p:cNvSpPr>
          <p:nvPr>
            <p:ph idx="1"/>
          </p:nvPr>
        </p:nvSpPr>
        <p:spPr/>
        <p:txBody>
          <a:bodyPr/>
          <a:lstStyle/>
          <a:p>
            <a:pPr marL="109728" indent="0">
              <a:buNone/>
            </a:pPr>
            <a:endParaRPr lang="en-US" dirty="0"/>
          </a:p>
          <a:p>
            <a:pPr marL="109728"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45734"/>
            <a:ext cx="4495800" cy="4385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83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Cached DNS Transaction</a:t>
            </a:r>
          </a:p>
        </p:txBody>
      </p:sp>
      <p:sp>
        <p:nvSpPr>
          <p:cNvPr id="2" name="Content Placeholder 1"/>
          <p:cNvSpPr>
            <a:spLocks noGrp="1"/>
          </p:cNvSpPr>
          <p:nvPr>
            <p:ph idx="1"/>
          </p:nvPr>
        </p:nvSpPr>
        <p:spPr/>
        <p:txBody>
          <a:bodyPr/>
          <a:lstStyle/>
          <a:p>
            <a:pPr marL="109728" indent="0">
              <a:buNone/>
            </a:pPr>
            <a:endParaRPr lang="en-US" dirty="0"/>
          </a:p>
          <a:p>
            <a:pPr marL="109728" indent="0">
              <a:buNone/>
            </a:pP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680" y="2995845"/>
            <a:ext cx="4429125" cy="324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5921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Transaction</a:t>
            </a:r>
          </a:p>
        </p:txBody>
      </p:sp>
      <p:sp>
        <p:nvSpPr>
          <p:cNvPr id="2" name="Content Placeholder 1"/>
          <p:cNvSpPr>
            <a:spLocks noGrp="1"/>
          </p:cNvSpPr>
          <p:nvPr>
            <p:ph idx="1"/>
          </p:nvPr>
        </p:nvSpPr>
        <p:spPr>
          <a:xfrm>
            <a:off x="1097280" y="1845734"/>
            <a:ext cx="10058400" cy="4478866"/>
          </a:xfrm>
        </p:spPr>
        <p:txBody>
          <a:bodyPr/>
          <a:lstStyle/>
          <a:p>
            <a:r>
              <a:rPr lang="en-US" sz="3200" u="sng" dirty="0"/>
              <a:t>DNS Record: www.eupcs.org</a:t>
            </a:r>
          </a:p>
          <a:p>
            <a:endParaRPr lang="en-US" dirty="0"/>
          </a:p>
          <a:p>
            <a:r>
              <a:rPr lang="en-US" dirty="0"/>
              <a:t>dig ns</a:t>
            </a:r>
          </a:p>
          <a:p>
            <a:pPr lvl="1"/>
            <a:r>
              <a:rPr lang="en-US" dirty="0"/>
              <a:t>Response: a.root-servers.net</a:t>
            </a:r>
          </a:p>
          <a:p>
            <a:r>
              <a:rPr lang="en-US" dirty="0"/>
              <a:t>dig ns org @a.root-servers.net</a:t>
            </a:r>
          </a:p>
          <a:p>
            <a:pPr lvl="1"/>
            <a:r>
              <a:rPr lang="en-US" dirty="0"/>
              <a:t>Response: a0.org.afilias-nst.info</a:t>
            </a:r>
          </a:p>
          <a:p>
            <a:r>
              <a:rPr lang="en-US" dirty="0"/>
              <a:t>dig ns eupcs.org @a0.org.afilias-nst.info</a:t>
            </a:r>
          </a:p>
          <a:p>
            <a:pPr lvl="1"/>
            <a:r>
              <a:rPr lang="en-US" dirty="0"/>
              <a:t>Response: ns1.eupcs.org</a:t>
            </a:r>
          </a:p>
          <a:p>
            <a:r>
              <a:rPr lang="en-US" dirty="0"/>
              <a:t>dig a www.eupcs.org @ns1.eupcs.org</a:t>
            </a:r>
          </a:p>
          <a:p>
            <a:pPr lvl="1"/>
            <a:r>
              <a:rPr lang="en-US" dirty="0"/>
              <a:t>Response: 147.64.242.60</a:t>
            </a:r>
          </a:p>
        </p:txBody>
      </p:sp>
      <p:pic>
        <p:nvPicPr>
          <p:cNvPr id="5" name="Picture 2" descr="http://media.idownloadblog.com/wp-content/uploads/2016/03/d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064629"/>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rot="244979">
            <a:off x="7267534" y="2254131"/>
            <a:ext cx="341856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Root Hints!</a:t>
            </a:r>
          </a:p>
        </p:txBody>
      </p:sp>
      <p:sp>
        <p:nvSpPr>
          <p:cNvPr id="6" name="Rectangle 5"/>
          <p:cNvSpPr/>
          <p:nvPr/>
        </p:nvSpPr>
        <p:spPr>
          <a:xfrm>
            <a:off x="1097280" y="2895600"/>
            <a:ext cx="324612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3884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 ns</a:t>
            </a:r>
          </a:p>
        </p:txBody>
      </p:sp>
      <p:sp>
        <p:nvSpPr>
          <p:cNvPr id="2" name="Content Placeholder 1"/>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36441"/>
            <a:ext cx="46767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745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dig ns org @a.root-servers.net</a:t>
            </a:r>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27149"/>
            <a:ext cx="48387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54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dig ns eupcs.org @a0.org.afilias-nst.info</a:t>
            </a:r>
          </a:p>
        </p:txBody>
      </p:sp>
      <p:sp>
        <p:nvSpPr>
          <p:cNvPr id="4" name="Content Placeholder 3"/>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292" y="1845734"/>
            <a:ext cx="45243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42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dig a www.eupcs.org @ns1.eupcs.org</a:t>
            </a:r>
          </a:p>
        </p:txBody>
      </p:sp>
      <p:sp>
        <p:nvSpPr>
          <p:cNvPr id="4" name="Content Placeholder 3"/>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942" y="1759662"/>
            <a:ext cx="47910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709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RDNS Transaction (IP: 147.64.242.100)</a:t>
            </a:r>
          </a:p>
        </p:txBody>
      </p:sp>
      <p:sp>
        <p:nvSpPr>
          <p:cNvPr id="3" name="Content Placeholder 2"/>
          <p:cNvSpPr>
            <a:spLocks noGrp="1"/>
          </p:cNvSpPr>
          <p:nvPr>
            <p:ph idx="1"/>
          </p:nvPr>
        </p:nvSpPr>
        <p:spPr/>
        <p:txBody>
          <a:bodyPr>
            <a:normAutofit lnSpcReduction="10000"/>
          </a:bodyPr>
          <a:lstStyle/>
          <a:p>
            <a:r>
              <a:rPr lang="en-US" sz="2400" u="sng" dirty="0"/>
              <a:t>RDNS Record: 100.242.64.147.in-addr.arpa</a:t>
            </a:r>
          </a:p>
          <a:p>
            <a:endParaRPr lang="en-US" dirty="0"/>
          </a:p>
          <a:p>
            <a:r>
              <a:rPr lang="en-US" dirty="0"/>
              <a:t>dig ns</a:t>
            </a:r>
          </a:p>
          <a:p>
            <a:r>
              <a:rPr lang="en-US" dirty="0"/>
              <a:t>dig ns </a:t>
            </a:r>
            <a:r>
              <a:rPr lang="en-US" dirty="0" err="1"/>
              <a:t>arpa</a:t>
            </a:r>
            <a:r>
              <a:rPr lang="en-US" dirty="0"/>
              <a:t> @a.root-servers.net</a:t>
            </a:r>
          </a:p>
          <a:p>
            <a:r>
              <a:rPr lang="en-US" dirty="0"/>
              <a:t>dig ns in-</a:t>
            </a:r>
            <a:r>
              <a:rPr lang="en-US" dirty="0" err="1"/>
              <a:t>addr.arpa</a:t>
            </a:r>
            <a:r>
              <a:rPr lang="en-US" dirty="0"/>
              <a:t> @a.in-</a:t>
            </a:r>
            <a:r>
              <a:rPr lang="en-US" dirty="0" err="1"/>
              <a:t>addr</a:t>
            </a:r>
            <a:r>
              <a:rPr lang="en-US" dirty="0"/>
              <a:t>-</a:t>
            </a:r>
            <a:r>
              <a:rPr lang="en-US" dirty="0" err="1"/>
              <a:t>servers.arpa</a:t>
            </a:r>
            <a:endParaRPr lang="en-US" dirty="0"/>
          </a:p>
          <a:p>
            <a:r>
              <a:rPr lang="en-US" dirty="0"/>
              <a:t>dig ns 147.in-addr.arpa @a.in-</a:t>
            </a:r>
            <a:r>
              <a:rPr lang="en-US" dirty="0" err="1"/>
              <a:t>addr</a:t>
            </a:r>
            <a:r>
              <a:rPr lang="en-US" dirty="0"/>
              <a:t>-</a:t>
            </a:r>
            <a:r>
              <a:rPr lang="en-US" dirty="0" err="1"/>
              <a:t>servers.arpa</a:t>
            </a:r>
            <a:endParaRPr lang="en-US" dirty="0"/>
          </a:p>
          <a:p>
            <a:r>
              <a:rPr lang="en-US" dirty="0"/>
              <a:t>dig ns 64.147.in-addr.arpa @a.in-</a:t>
            </a:r>
            <a:r>
              <a:rPr lang="en-US" dirty="0" err="1"/>
              <a:t>addr</a:t>
            </a:r>
            <a:r>
              <a:rPr lang="en-US" dirty="0"/>
              <a:t>-</a:t>
            </a:r>
            <a:r>
              <a:rPr lang="en-US" dirty="0" err="1"/>
              <a:t>servers.arpa</a:t>
            </a:r>
            <a:endParaRPr lang="en-US" dirty="0"/>
          </a:p>
          <a:p>
            <a:r>
              <a:rPr lang="en-US" dirty="0"/>
              <a:t>dig ns 242.64.147.in-addr.arpa @edinborodc01.edinboro.edu</a:t>
            </a:r>
          </a:p>
          <a:p>
            <a:r>
              <a:rPr lang="en-US" dirty="0"/>
              <a:t>dig </a:t>
            </a:r>
            <a:r>
              <a:rPr lang="en-US" dirty="0" err="1"/>
              <a:t>ptr</a:t>
            </a:r>
            <a:r>
              <a:rPr lang="en-US" dirty="0"/>
              <a:t> 100.242.64.147.in-addr.arpa @ns1.cs.edinboro.edu</a:t>
            </a:r>
          </a:p>
          <a:p>
            <a:endParaRPr lang="en-US" dirty="0"/>
          </a:p>
        </p:txBody>
      </p:sp>
    </p:spTree>
    <p:extLst>
      <p:ext uri="{BB962C8B-B14F-4D97-AF65-F5344CB8AC3E}">
        <p14:creationId xmlns:p14="http://schemas.microsoft.com/office/powerpoint/2010/main" val="10493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Recursive vs. Non-Recursive</a:t>
            </a:r>
          </a:p>
        </p:txBody>
      </p:sp>
      <p:sp>
        <p:nvSpPr>
          <p:cNvPr id="2" name="Content Placeholder 1"/>
          <p:cNvSpPr>
            <a:spLocks noGrp="1"/>
          </p:cNvSpPr>
          <p:nvPr>
            <p:ph idx="1"/>
          </p:nvPr>
        </p:nvSpPr>
        <p:spPr/>
        <p:txBody>
          <a:bodyPr/>
          <a:lstStyle/>
          <a:p>
            <a:r>
              <a:rPr lang="en-US" dirty="0"/>
              <a:t>A recursive DNS server will respond to any DNS query with a non-authoritative answer</a:t>
            </a:r>
          </a:p>
          <a:p>
            <a:endParaRPr lang="en-US" dirty="0"/>
          </a:p>
          <a:p>
            <a:pPr lvl="1"/>
            <a:r>
              <a:rPr lang="en-US" dirty="0"/>
              <a:t>[14:11] root@cslab100:~ # </a:t>
            </a:r>
            <a:r>
              <a:rPr lang="en-US" dirty="0" err="1"/>
              <a:t>nslookup</a:t>
            </a:r>
            <a:r>
              <a:rPr lang="en-US" dirty="0"/>
              <a:t> yahoo.com </a:t>
            </a:r>
            <a:r>
              <a:rPr lang="en-US" b="1" dirty="0">
                <a:solidFill>
                  <a:srgbClr val="FF0000"/>
                </a:solidFill>
              </a:rPr>
              <a:t>google-public-dns-a.google.com</a:t>
            </a:r>
          </a:p>
          <a:p>
            <a:pPr marL="393192" lvl="1" indent="0">
              <a:buNone/>
            </a:pPr>
            <a:r>
              <a:rPr lang="en-US" dirty="0"/>
              <a:t>	Server:         8.8.8.8</a:t>
            </a:r>
          </a:p>
          <a:p>
            <a:pPr marL="393192" lvl="1" indent="0">
              <a:buNone/>
            </a:pPr>
            <a:r>
              <a:rPr lang="en-US" dirty="0"/>
              <a:t>	Address:        8.8.8.8#53</a:t>
            </a:r>
          </a:p>
          <a:p>
            <a:pPr marL="393192" lvl="1" indent="0">
              <a:buNone/>
            </a:pPr>
            <a:endParaRPr lang="en-US" dirty="0"/>
          </a:p>
          <a:p>
            <a:pPr marL="393192" lvl="1" indent="0">
              <a:buNone/>
            </a:pPr>
            <a:r>
              <a:rPr lang="en-US" dirty="0"/>
              <a:t>	Non-authoritative answer:</a:t>
            </a:r>
          </a:p>
          <a:p>
            <a:pPr marL="393192" lvl="1" indent="0">
              <a:buNone/>
            </a:pPr>
            <a:r>
              <a:rPr lang="en-US" dirty="0"/>
              <a:t>	Name:   yahoo.com</a:t>
            </a:r>
          </a:p>
          <a:p>
            <a:pPr marL="393192" lvl="1" indent="0">
              <a:buNone/>
            </a:pPr>
            <a:r>
              <a:rPr lang="en-US" dirty="0"/>
              <a:t>	Address: 98.139.180.149</a:t>
            </a:r>
          </a:p>
          <a:p>
            <a:pPr lvl="1"/>
            <a:endParaRPr lang="en-US" dirty="0"/>
          </a:p>
        </p:txBody>
      </p:sp>
      <p:pic>
        <p:nvPicPr>
          <p:cNvPr id="4" name="Picture 2" descr="http://media.idownloadblog.com/wp-content/uploads/2016/03/d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064629"/>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9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a:xfrm>
            <a:off x="1097278" y="1845733"/>
            <a:ext cx="4937760" cy="4257611"/>
          </a:xfrm>
        </p:spPr>
        <p:txBody>
          <a:bodyPr>
            <a:normAutofit/>
          </a:bodyPr>
          <a:lstStyle/>
          <a:p>
            <a:r>
              <a:rPr lang="en-US" dirty="0"/>
              <a:t>Managing users and groups</a:t>
            </a:r>
          </a:p>
          <a:p>
            <a:pPr lvl="1"/>
            <a:r>
              <a:rPr lang="en-US" dirty="0" err="1"/>
              <a:t>Passwd</a:t>
            </a:r>
            <a:r>
              <a:rPr lang="en-US" dirty="0"/>
              <a:t>, shadow, group files</a:t>
            </a:r>
          </a:p>
          <a:p>
            <a:pPr lvl="1"/>
            <a:r>
              <a:rPr lang="en-US" dirty="0"/>
              <a:t>User management tools</a:t>
            </a:r>
          </a:p>
          <a:p>
            <a:pPr lvl="1"/>
            <a:r>
              <a:rPr lang="en-US" dirty="0"/>
              <a:t>Permissions</a:t>
            </a:r>
          </a:p>
          <a:p>
            <a:r>
              <a:rPr lang="en-US" dirty="0"/>
              <a:t>The command line</a:t>
            </a:r>
          </a:p>
          <a:p>
            <a:pPr lvl="1"/>
            <a:r>
              <a:rPr lang="en-US" dirty="0"/>
              <a:t>Bash</a:t>
            </a:r>
          </a:p>
          <a:p>
            <a:pPr lvl="1"/>
            <a:r>
              <a:rPr lang="en-US" dirty="0"/>
              <a:t>Command line shortcuts</a:t>
            </a:r>
          </a:p>
          <a:p>
            <a:pPr lvl="1"/>
            <a:r>
              <a:rPr lang="en-US" dirty="0"/>
              <a:t>Documentation tools</a:t>
            </a:r>
          </a:p>
          <a:p>
            <a:pPr lvl="1"/>
            <a:r>
              <a:rPr lang="en-US" dirty="0"/>
              <a:t>Files, file types, file ownership, file permissions</a:t>
            </a:r>
          </a:p>
          <a:p>
            <a:pPr lvl="1"/>
            <a:r>
              <a:rPr lang="en-US" dirty="0"/>
              <a:t>File compression and manipulation</a:t>
            </a:r>
          </a:p>
          <a:p>
            <a:pPr lvl="1"/>
            <a:r>
              <a:rPr lang="en-US" dirty="0"/>
              <a:t>Additional file management tools</a:t>
            </a:r>
          </a:p>
          <a:p>
            <a:r>
              <a:rPr lang="en-US" dirty="0"/>
              <a:t>Network Connections</a:t>
            </a:r>
          </a:p>
          <a:p>
            <a:pPr lvl="1"/>
            <a:endParaRPr lang="en-US" dirty="0"/>
          </a:p>
        </p:txBody>
      </p:sp>
      <p:sp>
        <p:nvSpPr>
          <p:cNvPr id="4" name="Content Placeholder 3"/>
          <p:cNvSpPr>
            <a:spLocks noGrp="1"/>
          </p:cNvSpPr>
          <p:nvPr>
            <p:ph sz="half" idx="2"/>
          </p:nvPr>
        </p:nvSpPr>
        <p:spPr/>
        <p:txBody>
          <a:bodyPr>
            <a:normAutofit/>
          </a:bodyPr>
          <a:lstStyle/>
          <a:p>
            <a:r>
              <a:rPr lang="en-US" dirty="0"/>
              <a:t>Booting and shutting down</a:t>
            </a:r>
          </a:p>
          <a:p>
            <a:pPr lvl="1"/>
            <a:r>
              <a:rPr lang="en-US" dirty="0"/>
              <a:t>Boot Loaders</a:t>
            </a:r>
          </a:p>
          <a:p>
            <a:pPr lvl="1"/>
            <a:r>
              <a:rPr lang="en-US" dirty="0"/>
              <a:t>Initialization Process</a:t>
            </a:r>
          </a:p>
          <a:p>
            <a:pPr lvl="1"/>
            <a:r>
              <a:rPr lang="en-US" dirty="0"/>
              <a:t>Service startups and </a:t>
            </a:r>
            <a:r>
              <a:rPr lang="en-US" dirty="0" err="1"/>
              <a:t>runlevels</a:t>
            </a:r>
            <a:r>
              <a:rPr lang="en-US" dirty="0"/>
              <a:t>/targets</a:t>
            </a:r>
          </a:p>
          <a:p>
            <a:pPr lvl="1"/>
            <a:r>
              <a:rPr lang="en-US" dirty="0"/>
              <a:t>Recovery Mode</a:t>
            </a:r>
          </a:p>
          <a:p>
            <a:r>
              <a:rPr lang="en-US" dirty="0"/>
              <a:t>Other Topics</a:t>
            </a:r>
          </a:p>
          <a:p>
            <a:pPr lvl="1"/>
            <a:r>
              <a:rPr lang="en-US" dirty="0"/>
              <a:t>Linux Directories</a:t>
            </a:r>
          </a:p>
          <a:p>
            <a:pPr lvl="1"/>
            <a:r>
              <a:rPr lang="en-US" dirty="0"/>
              <a:t>SSH</a:t>
            </a:r>
          </a:p>
          <a:p>
            <a:pPr lvl="1"/>
            <a:r>
              <a:rPr lang="en-US" dirty="0"/>
              <a:t>VNC and RDP</a:t>
            </a:r>
          </a:p>
          <a:p>
            <a:pPr lvl="1"/>
            <a:r>
              <a:rPr lang="en-US" dirty="0"/>
              <a:t>Virtual Machines</a:t>
            </a:r>
          </a:p>
          <a:p>
            <a:pPr lvl="1"/>
            <a:r>
              <a:rPr lang="en-US" dirty="0" err="1"/>
              <a:t>Sudo</a:t>
            </a:r>
            <a:r>
              <a:rPr lang="en-US" dirty="0"/>
              <a:t>, </a:t>
            </a:r>
            <a:r>
              <a:rPr lang="en-US" dirty="0" err="1"/>
              <a:t>su</a:t>
            </a:r>
            <a:r>
              <a:rPr lang="en-US" dirty="0"/>
              <a:t>, </a:t>
            </a:r>
            <a:r>
              <a:rPr lang="en-US" dirty="0" err="1"/>
              <a:t>visudo</a:t>
            </a:r>
            <a:endParaRPr lang="en-US" dirty="0"/>
          </a:p>
        </p:txBody>
      </p:sp>
      <p:pic>
        <p:nvPicPr>
          <p:cNvPr id="1026" name="Picture 2" descr="http://www.juniortouchchamps.org/files/armadillo/media/p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1" y="3352947"/>
            <a:ext cx="2933351" cy="29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44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Recursive vs. Non-Recursive</a:t>
            </a:r>
          </a:p>
        </p:txBody>
      </p:sp>
      <p:sp>
        <p:nvSpPr>
          <p:cNvPr id="2" name="Content Placeholder 1"/>
          <p:cNvSpPr>
            <a:spLocks noGrp="1"/>
          </p:cNvSpPr>
          <p:nvPr>
            <p:ph idx="1"/>
          </p:nvPr>
        </p:nvSpPr>
        <p:spPr>
          <a:xfrm>
            <a:off x="1097280" y="1845734"/>
            <a:ext cx="10058400" cy="4478866"/>
          </a:xfrm>
        </p:spPr>
        <p:txBody>
          <a:bodyPr>
            <a:normAutofit lnSpcReduction="10000"/>
          </a:bodyPr>
          <a:lstStyle/>
          <a:p>
            <a:r>
              <a:rPr lang="en-US" dirty="0"/>
              <a:t>A non-recursive DNS server will only respond to a DNS query for a zone it is authoritative for</a:t>
            </a:r>
          </a:p>
          <a:p>
            <a:endParaRPr lang="en-US" dirty="0"/>
          </a:p>
          <a:p>
            <a:pPr lvl="1"/>
            <a:r>
              <a:rPr lang="en-US" dirty="0"/>
              <a:t>[15:54] root@cslab100:~ # </a:t>
            </a:r>
            <a:r>
              <a:rPr lang="en-US" dirty="0" err="1"/>
              <a:t>nslookup</a:t>
            </a:r>
            <a:r>
              <a:rPr lang="en-US" dirty="0"/>
              <a:t> </a:t>
            </a:r>
            <a:r>
              <a:rPr lang="en-US" dirty="0" err="1"/>
              <a:t>yahoo.com</a:t>
            </a:r>
            <a:r>
              <a:rPr lang="en-US" dirty="0"/>
              <a:t> </a:t>
            </a:r>
            <a:r>
              <a:rPr lang="en-US" b="1" dirty="0">
                <a:solidFill>
                  <a:srgbClr val="FF0000"/>
                </a:solidFill>
              </a:rPr>
              <a:t>ns1.google.com</a:t>
            </a:r>
          </a:p>
          <a:p>
            <a:pPr lvl="1"/>
            <a:r>
              <a:rPr lang="en-US" dirty="0"/>
              <a:t>Server:         ns1.google.com</a:t>
            </a:r>
          </a:p>
          <a:p>
            <a:pPr lvl="1"/>
            <a:r>
              <a:rPr lang="en-US" dirty="0"/>
              <a:t>Address:        216.239.32.10#53</a:t>
            </a:r>
          </a:p>
          <a:p>
            <a:pPr lvl="1"/>
            <a:endParaRPr lang="en-US" dirty="0"/>
          </a:p>
          <a:p>
            <a:pPr lvl="1"/>
            <a:r>
              <a:rPr lang="en-US" dirty="0"/>
              <a:t>** server can't find </a:t>
            </a:r>
            <a:r>
              <a:rPr lang="en-US" dirty="0" err="1"/>
              <a:t>yahoo.com.cs.edinboro.edu</a:t>
            </a:r>
            <a:r>
              <a:rPr lang="en-US" dirty="0"/>
              <a:t>: REFUSED</a:t>
            </a:r>
          </a:p>
          <a:p>
            <a:pPr lvl="1"/>
            <a:endParaRPr lang="en-US" dirty="0"/>
          </a:p>
          <a:p>
            <a:pPr lvl="1"/>
            <a:r>
              <a:rPr lang="en-US" dirty="0"/>
              <a:t>[15:54] root@cslab100:~ # </a:t>
            </a:r>
            <a:r>
              <a:rPr lang="en-US" dirty="0" err="1"/>
              <a:t>nslookup</a:t>
            </a:r>
            <a:r>
              <a:rPr lang="en-US" dirty="0"/>
              <a:t> google.com </a:t>
            </a:r>
            <a:r>
              <a:rPr lang="en-US" b="1" dirty="0">
                <a:solidFill>
                  <a:srgbClr val="FF0000"/>
                </a:solidFill>
              </a:rPr>
              <a:t>ns1.google.com</a:t>
            </a:r>
          </a:p>
          <a:p>
            <a:pPr lvl="1"/>
            <a:r>
              <a:rPr lang="en-US" dirty="0"/>
              <a:t>Server:         ns1.google.com</a:t>
            </a:r>
          </a:p>
          <a:p>
            <a:pPr lvl="1"/>
            <a:r>
              <a:rPr lang="en-US" dirty="0"/>
              <a:t>Address:        216.239.32.10#53</a:t>
            </a:r>
          </a:p>
          <a:p>
            <a:pPr lvl="1"/>
            <a:endParaRPr lang="en-US" dirty="0"/>
          </a:p>
          <a:p>
            <a:pPr lvl="1"/>
            <a:r>
              <a:rPr lang="en-US" dirty="0"/>
              <a:t>Name:   google.com</a:t>
            </a:r>
          </a:p>
          <a:p>
            <a:pPr lvl="1"/>
            <a:r>
              <a:rPr lang="en-US" dirty="0"/>
              <a:t>Address: 172.217.12.142</a:t>
            </a:r>
          </a:p>
        </p:txBody>
      </p:sp>
    </p:spTree>
    <p:extLst>
      <p:ext uri="{BB962C8B-B14F-4D97-AF65-F5344CB8AC3E}">
        <p14:creationId xmlns:p14="http://schemas.microsoft.com/office/powerpoint/2010/main" val="2139217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Clients</a:t>
            </a:r>
          </a:p>
        </p:txBody>
      </p:sp>
      <p:sp>
        <p:nvSpPr>
          <p:cNvPr id="3" name="Content Placeholder 2"/>
          <p:cNvSpPr>
            <a:spLocks noGrp="1"/>
          </p:cNvSpPr>
          <p:nvPr>
            <p:ph idx="1"/>
          </p:nvPr>
        </p:nvSpPr>
        <p:spPr/>
        <p:txBody>
          <a:bodyPr/>
          <a:lstStyle/>
          <a:p>
            <a:r>
              <a:rPr lang="en-US" dirty="0"/>
              <a:t>DNS Clients can cache information</a:t>
            </a:r>
          </a:p>
          <a:p>
            <a:pPr lvl="1"/>
            <a:r>
              <a:rPr lang="en-US" dirty="0"/>
              <a:t>Typically will follow TTL values</a:t>
            </a:r>
          </a:p>
          <a:p>
            <a:pPr lvl="1"/>
            <a:r>
              <a:rPr lang="en-US" dirty="0"/>
              <a:t>DNS cache can be flushed</a:t>
            </a:r>
          </a:p>
          <a:p>
            <a:pPr lvl="2"/>
            <a:r>
              <a:rPr lang="en-US" dirty="0"/>
              <a:t>Windows: ipconfig /</a:t>
            </a:r>
            <a:r>
              <a:rPr lang="en-US" dirty="0" err="1"/>
              <a:t>flushdns</a:t>
            </a:r>
            <a:endParaRPr lang="en-US" dirty="0"/>
          </a:p>
          <a:p>
            <a:pPr lvl="2"/>
            <a:r>
              <a:rPr lang="en-US" dirty="0"/>
              <a:t>Linux: service </a:t>
            </a:r>
            <a:r>
              <a:rPr lang="en-US" dirty="0" err="1"/>
              <a:t>ncsd</a:t>
            </a:r>
            <a:r>
              <a:rPr lang="en-US" dirty="0"/>
              <a:t> restart</a:t>
            </a:r>
          </a:p>
          <a:p>
            <a:pPr lvl="2"/>
            <a:r>
              <a:rPr lang="en-US" dirty="0"/>
              <a:t>Linux: service </a:t>
            </a:r>
            <a:r>
              <a:rPr lang="en-US" dirty="0" err="1"/>
              <a:t>dnsmasq</a:t>
            </a:r>
            <a:r>
              <a:rPr lang="en-US" dirty="0"/>
              <a:t> restart</a:t>
            </a:r>
          </a:p>
          <a:p>
            <a:pPr lvl="2"/>
            <a:r>
              <a:rPr lang="en-US" dirty="0"/>
              <a:t>Linux: </a:t>
            </a:r>
            <a:r>
              <a:rPr lang="en-US" dirty="0" err="1"/>
              <a:t>rndc</a:t>
            </a:r>
            <a:r>
              <a:rPr lang="en-US" dirty="0"/>
              <a:t> restart</a:t>
            </a:r>
          </a:p>
          <a:p>
            <a:pPr lvl="1"/>
            <a:r>
              <a:rPr lang="en-US" dirty="0"/>
              <a:t>Client configuration files</a:t>
            </a:r>
          </a:p>
          <a:p>
            <a:pPr lvl="2"/>
            <a:r>
              <a:rPr lang="en-US" dirty="0"/>
              <a:t>/</a:t>
            </a:r>
            <a:r>
              <a:rPr lang="en-US" dirty="0" err="1"/>
              <a:t>etc</a:t>
            </a:r>
            <a:r>
              <a:rPr lang="en-US" dirty="0"/>
              <a:t>/hosts</a:t>
            </a:r>
          </a:p>
          <a:p>
            <a:pPr lvl="3"/>
            <a:r>
              <a:rPr lang="en-US" dirty="0"/>
              <a:t>Hardcoded hosts addresses</a:t>
            </a:r>
          </a:p>
          <a:p>
            <a:pPr lvl="2"/>
            <a:r>
              <a:rPr lang="en-US" dirty="0"/>
              <a:t>/</a:t>
            </a:r>
            <a:r>
              <a:rPr lang="en-US" dirty="0" err="1"/>
              <a:t>etc</a:t>
            </a:r>
            <a:r>
              <a:rPr lang="en-US" dirty="0"/>
              <a:t>/</a:t>
            </a:r>
            <a:r>
              <a:rPr lang="en-US" dirty="0" err="1"/>
              <a:t>resolv.conf</a:t>
            </a:r>
            <a:endParaRPr lang="en-US" dirty="0"/>
          </a:p>
          <a:p>
            <a:pPr lvl="3"/>
            <a:r>
              <a:rPr lang="en-US" dirty="0"/>
              <a:t>DNS Resolver info</a:t>
            </a:r>
          </a:p>
          <a:p>
            <a:pPr lvl="2"/>
            <a:r>
              <a:rPr lang="en-US" dirty="0"/>
              <a:t>/</a:t>
            </a:r>
            <a:r>
              <a:rPr lang="en-US" dirty="0" err="1"/>
              <a:t>etc</a:t>
            </a:r>
            <a:r>
              <a:rPr lang="en-US" dirty="0"/>
              <a:t>/</a:t>
            </a:r>
            <a:r>
              <a:rPr lang="en-US" dirty="0" err="1"/>
              <a:t>nsswitch.conf</a:t>
            </a:r>
            <a:endParaRPr lang="en-US" dirty="0"/>
          </a:p>
        </p:txBody>
      </p:sp>
      <p:pic>
        <p:nvPicPr>
          <p:cNvPr id="4" name="Picture 2" descr="http://media.idownloadblog.com/wp-content/uploads/2016/03/d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4064629"/>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3929969-6A6A-DE48-834E-0388ABD29D07}"/>
              </a:ext>
            </a:extLst>
          </p:cNvPr>
          <p:cNvSpPr/>
          <p:nvPr/>
        </p:nvSpPr>
        <p:spPr>
          <a:xfrm>
            <a:off x="8266321" y="1916208"/>
            <a:ext cx="349070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22225">
                  <a:solidFill>
                    <a:schemeClr val="accent2"/>
                  </a:solidFill>
                  <a:prstDash val="solid"/>
                </a:ln>
                <a:solidFill>
                  <a:schemeClr val="accent2">
                    <a:lumMod val="40000"/>
                    <a:lumOff val="60000"/>
                  </a:schemeClr>
                </a:solidFill>
              </a:rPr>
              <a:t>Negative Caching</a:t>
            </a:r>
          </a:p>
        </p:txBody>
      </p:sp>
    </p:spTree>
    <p:extLst>
      <p:ext uri="{BB962C8B-B14F-4D97-AF65-F5344CB8AC3E}">
        <p14:creationId xmlns:p14="http://schemas.microsoft.com/office/powerpoint/2010/main" val="1373319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Versions</a:t>
            </a:r>
          </a:p>
        </p:txBody>
      </p:sp>
      <p:sp>
        <p:nvSpPr>
          <p:cNvPr id="3" name="Content Placeholder 2"/>
          <p:cNvSpPr>
            <a:spLocks noGrp="1"/>
          </p:cNvSpPr>
          <p:nvPr>
            <p:ph idx="1"/>
          </p:nvPr>
        </p:nvSpPr>
        <p:spPr/>
        <p:txBody>
          <a:bodyPr/>
          <a:lstStyle/>
          <a:p>
            <a:r>
              <a:rPr lang="en-US" dirty="0"/>
              <a:t>The version of a DNS server can be queried with the following command:</a:t>
            </a:r>
          </a:p>
          <a:p>
            <a:pPr lvl="1"/>
            <a:r>
              <a:rPr lang="sv-SE" dirty="0"/>
              <a:t>dig @nameserver version.bind txt chaos</a:t>
            </a:r>
          </a:p>
          <a:p>
            <a:pPr lvl="1"/>
            <a:r>
              <a:rPr lang="sv-SE" dirty="0"/>
              <a:t>Ex: </a:t>
            </a:r>
            <a:r>
              <a:rPr lang="sv-SE" dirty="0">
                <a:latin typeface="Courier New" panose="02070309020205020404" pitchFamily="49" charset="0"/>
                <a:cs typeface="Courier New" panose="02070309020205020404" pitchFamily="49" charset="0"/>
              </a:rPr>
              <a:t>dig @ns1.megastuff.biz version.bind txt chaos</a:t>
            </a:r>
          </a:p>
          <a:p>
            <a:pPr marL="566928" lvl="3" indent="0">
              <a:buNone/>
            </a:pPr>
            <a:r>
              <a:rPr lang="sv-SE" dirty="0">
                <a:latin typeface="Courier New" panose="02070309020205020404" pitchFamily="49" charset="0"/>
                <a:cs typeface="Courier New" panose="02070309020205020404" pitchFamily="49" charset="0"/>
              </a:rPr>
              <a:t>;; QUESTION SECTION:</a:t>
            </a:r>
          </a:p>
          <a:p>
            <a:pPr marL="566928" lvl="3" indent="0">
              <a:buNone/>
            </a:pPr>
            <a:r>
              <a:rPr lang="sv-SE" dirty="0">
                <a:latin typeface="Courier New" panose="02070309020205020404" pitchFamily="49" charset="0"/>
                <a:cs typeface="Courier New" panose="02070309020205020404" pitchFamily="49" charset="0"/>
              </a:rPr>
              <a:t>;version.bind.                  CH      TXT</a:t>
            </a:r>
          </a:p>
          <a:p>
            <a:pPr marL="566928" lvl="3" indent="0">
              <a:buNone/>
            </a:pPr>
            <a:r>
              <a:rPr lang="sv-SE" dirty="0">
                <a:latin typeface="Courier New" panose="02070309020205020404" pitchFamily="49" charset="0"/>
                <a:cs typeface="Courier New" panose="02070309020205020404" pitchFamily="49" charset="0"/>
              </a:rPr>
              <a:t>;; ANSWER SECTION:</a:t>
            </a:r>
          </a:p>
          <a:p>
            <a:pPr marL="566928" lvl="3" indent="0">
              <a:buNone/>
            </a:pPr>
            <a:r>
              <a:rPr lang="sv-SE" dirty="0">
                <a:latin typeface="Courier New" panose="02070309020205020404" pitchFamily="49" charset="0"/>
                <a:cs typeface="Courier New" panose="02070309020205020404" pitchFamily="49" charset="0"/>
              </a:rPr>
              <a:t>version.bind.           86400   CH      TXT     "Salt-master"</a:t>
            </a:r>
          </a:p>
          <a:p>
            <a:pPr lvl="1"/>
            <a:r>
              <a:rPr lang="sv-SE" dirty="0"/>
              <a:t>Ex: </a:t>
            </a:r>
            <a:r>
              <a:rPr lang="sv-SE" dirty="0">
                <a:latin typeface="Courier New" panose="02070309020205020404" pitchFamily="49" charset="0"/>
                <a:cs typeface="Courier New" panose="02070309020205020404" pitchFamily="49" charset="0"/>
              </a:rPr>
              <a:t>dig @edinborodc02.edinboro.edu version.bind txt chaos</a:t>
            </a:r>
          </a:p>
          <a:p>
            <a:pPr marL="566928" lvl="3" indent="0">
              <a:buNone/>
            </a:pPr>
            <a:r>
              <a:rPr lang="en-US" dirty="0">
                <a:latin typeface="Courier New" panose="02070309020205020404" pitchFamily="49" charset="0"/>
                <a:cs typeface="Courier New" panose="02070309020205020404" pitchFamily="49" charset="0"/>
              </a:rPr>
              <a:t>;; QUESTION SECTION:</a:t>
            </a:r>
          </a:p>
          <a:p>
            <a:pPr marL="566928" lvl="3"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version.bind</a:t>
            </a:r>
            <a:r>
              <a:rPr lang="en-US" dirty="0">
                <a:latin typeface="Courier New" panose="02070309020205020404" pitchFamily="49" charset="0"/>
                <a:cs typeface="Courier New" panose="02070309020205020404" pitchFamily="49" charset="0"/>
              </a:rPr>
              <a:t>.                  CH      TXT</a:t>
            </a:r>
          </a:p>
          <a:p>
            <a:pPr marL="566928" lvl="3" indent="0">
              <a:buNone/>
            </a:pPr>
            <a:r>
              <a:rPr lang="en-US" dirty="0">
                <a:latin typeface="Courier New" panose="02070309020205020404" pitchFamily="49" charset="0"/>
                <a:cs typeface="Courier New" panose="02070309020205020404" pitchFamily="49" charset="0"/>
              </a:rPr>
              <a:t>;; ANSWER SECTION:</a:t>
            </a:r>
          </a:p>
          <a:p>
            <a:pPr marL="566928" lvl="3" indent="0">
              <a:buNone/>
            </a:pPr>
            <a:r>
              <a:rPr lang="en-US" dirty="0" err="1">
                <a:latin typeface="Courier New" panose="02070309020205020404" pitchFamily="49" charset="0"/>
                <a:cs typeface="Courier New" panose="02070309020205020404" pitchFamily="49" charset="0"/>
              </a:rPr>
              <a:t>version.bind</a:t>
            </a:r>
            <a:r>
              <a:rPr lang="en-US" dirty="0">
                <a:latin typeface="Courier New" panose="02070309020205020404" pitchFamily="49" charset="0"/>
                <a:cs typeface="Courier New" panose="02070309020205020404" pitchFamily="49" charset="0"/>
              </a:rPr>
              <a:t>.           1476526080 IN   TXT     "Microsoft DNS 6.1.7601 (1DB15D39)"</a:t>
            </a:r>
          </a:p>
        </p:txBody>
      </p:sp>
    </p:spTree>
    <p:extLst>
      <p:ext uri="{BB962C8B-B14F-4D97-AF65-F5344CB8AC3E}">
        <p14:creationId xmlns:p14="http://schemas.microsoft.com/office/powerpoint/2010/main" val="3515927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Source-Based DNS</a:t>
            </a:r>
          </a:p>
        </p:txBody>
      </p:sp>
      <p:sp>
        <p:nvSpPr>
          <p:cNvPr id="3" name="Content Placeholder 2"/>
          <p:cNvSpPr>
            <a:spLocks noGrp="1"/>
          </p:cNvSpPr>
          <p:nvPr>
            <p:ph idx="1"/>
          </p:nvPr>
        </p:nvSpPr>
        <p:spPr/>
        <p:txBody>
          <a:bodyPr/>
          <a:lstStyle/>
          <a:p>
            <a:r>
              <a:rPr lang="en-US" dirty="0"/>
              <a:t>DNS servers can be configured to give different responses depending on the querying source</a:t>
            </a:r>
          </a:p>
          <a:p>
            <a:pPr lvl="1"/>
            <a:r>
              <a:rPr lang="en-US" dirty="0"/>
              <a:t>Internal vs. External</a:t>
            </a:r>
          </a:p>
          <a:p>
            <a:pPr lvl="2"/>
            <a:r>
              <a:rPr lang="en-US" dirty="0"/>
              <a:t>Internally, you may be able to resolve DNS address that you don’t want to expose externally</a:t>
            </a:r>
          </a:p>
          <a:p>
            <a:pPr lvl="2"/>
            <a:r>
              <a:rPr lang="en-US" dirty="0"/>
              <a:t>Different </a:t>
            </a:r>
            <a:r>
              <a:rPr lang="en-US" dirty="0" err="1"/>
              <a:t>nameservers</a:t>
            </a:r>
            <a:r>
              <a:rPr lang="en-US" dirty="0"/>
              <a:t> for different query sources</a:t>
            </a:r>
          </a:p>
          <a:p>
            <a:pPr lvl="2"/>
            <a:r>
              <a:rPr lang="en-US" dirty="0"/>
              <a:t>Only expose certain records to certain sources</a:t>
            </a:r>
          </a:p>
          <a:p>
            <a:pPr lvl="3"/>
            <a:r>
              <a:rPr lang="en-US" dirty="0"/>
              <a:t>Internal server records only exposed internally</a:t>
            </a:r>
          </a:p>
          <a:p>
            <a:pPr lvl="1"/>
            <a:r>
              <a:rPr lang="en-US" dirty="0"/>
              <a:t>Geo-location based DNS responses – provide a different response based on your location</a:t>
            </a:r>
          </a:p>
          <a:p>
            <a:pPr lvl="2"/>
            <a:r>
              <a:rPr lang="en-US" dirty="0"/>
              <a:t>Geo-restrictions or geo-blocking</a:t>
            </a:r>
          </a:p>
          <a:p>
            <a:pPr lvl="2"/>
            <a:r>
              <a:rPr lang="en-US" dirty="0"/>
              <a:t>Can force users of specific locations to use specific DNS services</a:t>
            </a:r>
          </a:p>
          <a:p>
            <a:pPr lvl="2"/>
            <a:r>
              <a:rPr lang="en-US" dirty="0"/>
              <a:t>Services like </a:t>
            </a:r>
            <a:r>
              <a:rPr lang="en-US" dirty="0" err="1"/>
              <a:t>SmartDNS</a:t>
            </a:r>
            <a:r>
              <a:rPr lang="en-US" dirty="0"/>
              <a:t> and Unblock-us provide workarounds at a cost</a:t>
            </a:r>
          </a:p>
          <a:p>
            <a:pPr lvl="3"/>
            <a:r>
              <a:rPr lang="en-US" dirty="0"/>
              <a:t>You use these services as your DNS resolver, it looks up addresses on your behalf from a different geographic location</a:t>
            </a:r>
          </a:p>
          <a:p>
            <a:pPr lvl="1"/>
            <a:r>
              <a:rPr lang="en-US" dirty="0" err="1"/>
              <a:t>Edinboro</a:t>
            </a:r>
            <a:r>
              <a:rPr lang="en-US" dirty="0"/>
              <a:t> uses source-based DNS to provide different responses internally vs. externally</a:t>
            </a:r>
          </a:p>
          <a:p>
            <a:pPr lvl="2"/>
            <a:r>
              <a:rPr lang="en-US" dirty="0"/>
              <a:t>Lookup the NS records for edinboro.edu from on campus and also from off campus…</a:t>
            </a:r>
          </a:p>
        </p:txBody>
      </p:sp>
    </p:spTree>
    <p:extLst>
      <p:ext uri="{BB962C8B-B14F-4D97-AF65-F5344CB8AC3E}">
        <p14:creationId xmlns:p14="http://schemas.microsoft.com/office/powerpoint/2010/main" val="2782062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DNS (DDNS)</a:t>
            </a:r>
          </a:p>
        </p:txBody>
      </p:sp>
      <p:sp>
        <p:nvSpPr>
          <p:cNvPr id="3" name="Content Placeholder 2"/>
          <p:cNvSpPr>
            <a:spLocks noGrp="1"/>
          </p:cNvSpPr>
          <p:nvPr>
            <p:ph idx="1"/>
          </p:nvPr>
        </p:nvSpPr>
        <p:spPr>
          <a:xfrm>
            <a:off x="1097280" y="1845733"/>
            <a:ext cx="10058400" cy="4335991"/>
          </a:xfrm>
        </p:spPr>
        <p:txBody>
          <a:bodyPr>
            <a:normAutofit/>
          </a:bodyPr>
          <a:lstStyle/>
          <a:p>
            <a:r>
              <a:rPr lang="en-US" dirty="0"/>
              <a:t>Automatically updating a DNS record in real-time</a:t>
            </a:r>
          </a:p>
          <a:p>
            <a:pPr lvl="1"/>
            <a:r>
              <a:rPr lang="en-US" dirty="0"/>
              <a:t>Often used with DHCP</a:t>
            </a:r>
          </a:p>
          <a:p>
            <a:pPr lvl="1"/>
            <a:r>
              <a:rPr lang="en-US" dirty="0"/>
              <a:t>DHCP server hands out an IP address, and updates the DNS server with the new name/IP record</a:t>
            </a:r>
          </a:p>
          <a:p>
            <a:pPr lvl="2"/>
            <a:r>
              <a:rPr lang="en-US" dirty="0"/>
              <a:t>Company desktops or laptops that may receive different IP addresses</a:t>
            </a:r>
          </a:p>
          <a:p>
            <a:pPr lvl="2"/>
            <a:r>
              <a:rPr lang="en-US" dirty="0"/>
              <a:t>Users connect to company desktops or laptops by hostname</a:t>
            </a:r>
          </a:p>
          <a:p>
            <a:pPr lvl="1"/>
            <a:r>
              <a:rPr lang="en-US" dirty="0"/>
              <a:t>Commercial solutions can provide </a:t>
            </a:r>
            <a:br>
              <a:rPr lang="en-US" dirty="0"/>
            </a:br>
            <a:r>
              <a:rPr lang="en-US" dirty="0"/>
              <a:t>Dynamic DNS services to consumers</a:t>
            </a:r>
          </a:p>
          <a:p>
            <a:pPr lvl="2"/>
            <a:r>
              <a:rPr lang="en-US" dirty="0"/>
              <a:t>Your home IP address may change at the whim of the ISP</a:t>
            </a:r>
          </a:p>
          <a:p>
            <a:pPr lvl="2"/>
            <a:r>
              <a:rPr lang="en-US" dirty="0"/>
              <a:t>An application can be configured to provide IP updates</a:t>
            </a:r>
            <a:br>
              <a:rPr lang="en-US" dirty="0"/>
            </a:br>
            <a:r>
              <a:rPr lang="en-US" dirty="0"/>
              <a:t>to a service provider</a:t>
            </a:r>
          </a:p>
          <a:p>
            <a:pPr lvl="2"/>
            <a:r>
              <a:rPr lang="en-US" dirty="0" err="1"/>
              <a:t>DynDNS</a:t>
            </a:r>
            <a:r>
              <a:rPr lang="en-US" dirty="0"/>
              <a:t> or similar providers</a:t>
            </a:r>
          </a:p>
          <a:p>
            <a:pPr lvl="3"/>
            <a:r>
              <a:rPr lang="en-US" dirty="0"/>
              <a:t>Some services are free to non-commercial users!</a:t>
            </a:r>
          </a:p>
          <a:p>
            <a:pPr lvl="2"/>
            <a:r>
              <a:rPr lang="en-US" dirty="0"/>
              <a:t>Make sure I can always connect to my house, no</a:t>
            </a:r>
            <a:br>
              <a:rPr lang="en-US" dirty="0"/>
            </a:br>
            <a:r>
              <a:rPr lang="en-US" dirty="0"/>
              <a:t>matter what my IP address is!</a:t>
            </a:r>
          </a:p>
        </p:txBody>
      </p:sp>
      <p:pic>
        <p:nvPicPr>
          <p:cNvPr id="2050" name="Picture 2" descr="Image result for dd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390900"/>
            <a:ext cx="6069704" cy="2862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89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Best Practices</a:t>
            </a:r>
          </a:p>
        </p:txBody>
      </p:sp>
      <p:sp>
        <p:nvSpPr>
          <p:cNvPr id="2" name="Content Placeholder 1"/>
          <p:cNvSpPr>
            <a:spLocks noGrp="1"/>
          </p:cNvSpPr>
          <p:nvPr>
            <p:ph idx="1"/>
          </p:nvPr>
        </p:nvSpPr>
        <p:spPr>
          <a:xfrm>
            <a:off x="1097280" y="1845734"/>
            <a:ext cx="10058400" cy="4174066"/>
          </a:xfrm>
        </p:spPr>
        <p:txBody>
          <a:bodyPr>
            <a:normAutofit/>
          </a:bodyPr>
          <a:lstStyle/>
          <a:p>
            <a:r>
              <a:rPr lang="en-US" dirty="0"/>
              <a:t>Primary </a:t>
            </a:r>
            <a:r>
              <a:rPr lang="en-US" dirty="0" err="1"/>
              <a:t>nameserver</a:t>
            </a:r>
            <a:r>
              <a:rPr lang="en-US" dirty="0"/>
              <a:t> should be stealth!</a:t>
            </a:r>
          </a:p>
          <a:p>
            <a:r>
              <a:rPr lang="en-US" dirty="0"/>
              <a:t>Public </a:t>
            </a:r>
            <a:r>
              <a:rPr lang="en-US" dirty="0" err="1"/>
              <a:t>nameservers</a:t>
            </a:r>
            <a:r>
              <a:rPr lang="en-US" dirty="0"/>
              <a:t> should be slaves.</a:t>
            </a:r>
          </a:p>
          <a:p>
            <a:r>
              <a:rPr lang="en-US" dirty="0"/>
              <a:t>Have at least 3 public </a:t>
            </a:r>
            <a:r>
              <a:rPr lang="en-US" dirty="0" err="1"/>
              <a:t>nameservers</a:t>
            </a:r>
            <a:r>
              <a:rPr lang="en-US" dirty="0"/>
              <a:t>.</a:t>
            </a:r>
          </a:p>
          <a:p>
            <a:r>
              <a:rPr lang="en-US" dirty="0"/>
              <a:t>Public </a:t>
            </a:r>
            <a:r>
              <a:rPr lang="en-US" dirty="0" err="1"/>
              <a:t>nameservers</a:t>
            </a:r>
            <a:r>
              <a:rPr lang="en-US" dirty="0"/>
              <a:t> should not be recursive.</a:t>
            </a:r>
          </a:p>
          <a:p>
            <a:r>
              <a:rPr lang="en-US" dirty="0" err="1"/>
              <a:t>Nameserver</a:t>
            </a:r>
            <a:r>
              <a:rPr lang="en-US" dirty="0"/>
              <a:t> version should be hidden.</a:t>
            </a:r>
          </a:p>
          <a:p>
            <a:r>
              <a:rPr lang="en-US" dirty="0"/>
              <a:t>Glue records should be used!</a:t>
            </a:r>
          </a:p>
          <a:p>
            <a:r>
              <a:rPr lang="en-US" dirty="0" err="1"/>
              <a:t>Nameservers</a:t>
            </a:r>
            <a:r>
              <a:rPr lang="en-US" dirty="0"/>
              <a:t> should accept both TCP and UDP!</a:t>
            </a:r>
          </a:p>
          <a:p>
            <a:r>
              <a:rPr lang="en-US" dirty="0" err="1"/>
              <a:t>Nameservers</a:t>
            </a:r>
            <a:r>
              <a:rPr lang="en-US" dirty="0"/>
              <a:t> should be on separate networks.</a:t>
            </a:r>
          </a:p>
          <a:p>
            <a:r>
              <a:rPr lang="en-US" dirty="0"/>
              <a:t>TTL Values should follow RFC recommendations.</a:t>
            </a:r>
          </a:p>
        </p:txBody>
      </p:sp>
      <p:pic>
        <p:nvPicPr>
          <p:cNvPr id="4" name="Picture 2" descr="http://media.idownloadblog.com/wp-content/uploads/2016/03/dns.jpg">
            <a:extLst>
              <a:ext uri="{FF2B5EF4-FFF2-40B4-BE49-F238E27FC236}">
                <a16:creationId xmlns:a16="http://schemas.microsoft.com/office/drawing/2014/main" id="{CEC2373D-C582-B34B-B94A-D002D8F14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064629"/>
            <a:ext cx="2384425" cy="191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88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Checks</a:t>
            </a:r>
          </a:p>
        </p:txBody>
      </p:sp>
      <p:sp>
        <p:nvSpPr>
          <p:cNvPr id="2" name="Content Placeholder 1"/>
          <p:cNvSpPr>
            <a:spLocks noGrp="1"/>
          </p:cNvSpPr>
          <p:nvPr>
            <p:ph idx="1"/>
          </p:nvPr>
        </p:nvSpPr>
        <p:spPr/>
        <p:txBody>
          <a:bodyPr/>
          <a:lstStyle/>
          <a:p>
            <a:r>
              <a:rPr lang="en-US" dirty="0"/>
              <a:t>Intodns.com</a:t>
            </a:r>
          </a:p>
          <a:p>
            <a:pPr lvl="1"/>
            <a:r>
              <a:rPr lang="en-US" dirty="0"/>
              <a:t>Checks a variety of DNS settings</a:t>
            </a:r>
          </a:p>
          <a:p>
            <a:pPr lvl="1"/>
            <a:endParaRPr lang="en-US" dirty="0"/>
          </a:p>
          <a:p>
            <a:pPr lvl="1"/>
            <a:r>
              <a:rPr lang="en-US" dirty="0">
                <a:hlinkClick r:id="rId2"/>
              </a:rPr>
              <a:t>http://www.intodns.com/eupcs.org</a:t>
            </a:r>
            <a:endParaRPr lang="en-US" dirty="0"/>
          </a:p>
          <a:p>
            <a:pPr marL="393192" lvl="1" indent="0">
              <a:buNone/>
            </a:pPr>
            <a:endParaRPr lang="en-US" dirty="0"/>
          </a:p>
          <a:p>
            <a:pPr lvl="1"/>
            <a:r>
              <a:rPr lang="en-US" dirty="0">
                <a:hlinkClick r:id="rId3"/>
              </a:rPr>
              <a:t>http://www.intodns.com/mtsd.org</a:t>
            </a:r>
            <a:endParaRPr lang="en-US" dirty="0"/>
          </a:p>
          <a:p>
            <a:pPr lvl="1"/>
            <a:endParaRPr lang="en-US" dirty="0"/>
          </a:p>
          <a:p>
            <a:pPr lvl="1"/>
            <a:r>
              <a:rPr lang="en-US" dirty="0">
                <a:hlinkClick r:id="rId4"/>
              </a:rPr>
              <a:t>http://www.intodns.com/edinboro.edu</a:t>
            </a:r>
            <a:endParaRPr lang="en-US" dirty="0"/>
          </a:p>
          <a:p>
            <a:pPr lvl="1"/>
            <a:endParaRPr lang="en-US" dirty="0"/>
          </a:p>
          <a:p>
            <a:pPr lvl="1"/>
            <a:r>
              <a:rPr lang="en-US" dirty="0">
                <a:hlinkClick r:id="rId5"/>
              </a:rPr>
              <a:t>http://www.intodns.com/megastuff.biz</a:t>
            </a:r>
            <a:endParaRPr lang="en-US" dirty="0"/>
          </a:p>
          <a:p>
            <a:pPr lvl="1"/>
            <a:endParaRPr lang="en-US" dirty="0"/>
          </a:p>
        </p:txBody>
      </p:sp>
    </p:spTree>
    <p:extLst>
      <p:ext uri="{BB962C8B-B14F-4D97-AF65-F5344CB8AC3E}">
        <p14:creationId xmlns:p14="http://schemas.microsoft.com/office/powerpoint/2010/main" val="2462786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More Reading…</a:t>
            </a:r>
          </a:p>
        </p:txBody>
      </p:sp>
      <p:sp>
        <p:nvSpPr>
          <p:cNvPr id="2" name="Content Placeholder 1"/>
          <p:cNvSpPr>
            <a:spLocks noGrp="1"/>
          </p:cNvSpPr>
          <p:nvPr>
            <p:ph idx="1"/>
          </p:nvPr>
        </p:nvSpPr>
        <p:spPr/>
        <p:txBody>
          <a:bodyPr>
            <a:normAutofit/>
          </a:bodyPr>
          <a:lstStyle/>
          <a:p>
            <a:r>
              <a:rPr lang="en-US" dirty="0">
                <a:hlinkClick r:id="rId3"/>
              </a:rPr>
              <a:t>en.wikipedia.org/wiki/</a:t>
            </a:r>
            <a:r>
              <a:rPr lang="en-US" dirty="0" err="1">
                <a:hlinkClick r:id="rId3"/>
              </a:rPr>
              <a:t>Domain_Name_System</a:t>
            </a:r>
            <a:r>
              <a:rPr lang="en-US" dirty="0">
                <a:hlinkClick r:id="rId3"/>
              </a:rPr>
              <a:t> </a:t>
            </a:r>
            <a:endParaRPr lang="en-US" dirty="0"/>
          </a:p>
          <a:p>
            <a:r>
              <a:rPr lang="en-US" dirty="0">
                <a:hlinkClick r:id="rId4"/>
              </a:rPr>
              <a:t>intodns.com</a:t>
            </a:r>
            <a:endParaRPr lang="en-US" dirty="0"/>
          </a:p>
          <a:p>
            <a:r>
              <a:rPr lang="en-US" dirty="0">
                <a:hlinkClick r:id="rId5"/>
              </a:rPr>
              <a:t>root-servers.org</a:t>
            </a:r>
            <a:endParaRPr lang="en-US" dirty="0"/>
          </a:p>
          <a:p>
            <a:r>
              <a:rPr lang="en-US" dirty="0">
                <a:hlinkClick r:id="rId6"/>
              </a:rPr>
              <a:t>domainincite.com/microsoft-spends-7-5-million-on-ip-addresses</a:t>
            </a:r>
            <a:endParaRPr lang="en-US" dirty="0"/>
          </a:p>
          <a:p>
            <a:r>
              <a:rPr lang="en-US" dirty="0">
                <a:hlinkClick r:id="rId7"/>
              </a:rPr>
              <a:t>www.dnsvalidation.com</a:t>
            </a:r>
            <a:endParaRPr lang="en-US" dirty="0"/>
          </a:p>
          <a:p>
            <a:r>
              <a:rPr lang="en-US" dirty="0">
                <a:hlinkClick r:id="rId8"/>
              </a:rPr>
              <a:t>www.cisco.com/web/about/security/intelligence/dns-bcp.html</a:t>
            </a:r>
            <a:endParaRPr lang="en-US" dirty="0"/>
          </a:p>
          <a:p>
            <a:r>
              <a:rPr lang="en-US" dirty="0">
                <a:hlinkClick r:id="rId9"/>
              </a:rPr>
              <a:t>technet.microsoft.com/en-us/library/cc778439(WS.10).aspx</a:t>
            </a:r>
            <a:endParaRPr lang="en-US" dirty="0"/>
          </a:p>
          <a:p>
            <a:r>
              <a:rPr lang="en-US" dirty="0">
                <a:hlinkClick r:id="rId10"/>
              </a:rPr>
              <a:t>www.zytrax.com/books/dns/</a:t>
            </a:r>
            <a:endParaRPr lang="en-US" dirty="0"/>
          </a:p>
          <a:p>
            <a:endParaRPr lang="en-US" dirty="0"/>
          </a:p>
        </p:txBody>
      </p:sp>
      <p:pic>
        <p:nvPicPr>
          <p:cNvPr id="4" name="Picture 3"/>
          <p:cNvPicPr>
            <a:picLocks noChangeAspect="1"/>
          </p:cNvPicPr>
          <p:nvPr/>
        </p:nvPicPr>
        <p:blipFill>
          <a:blip r:embed="rId11"/>
          <a:stretch>
            <a:fillRect/>
          </a:stretch>
        </p:blipFill>
        <p:spPr>
          <a:xfrm>
            <a:off x="8534400" y="3581400"/>
            <a:ext cx="3438525" cy="2524125"/>
          </a:xfrm>
          <a:prstGeom prst="rect">
            <a:avLst/>
          </a:prstGeom>
          <a:ln>
            <a:solidFill>
              <a:schemeClr val="tx1"/>
            </a:solidFill>
          </a:ln>
        </p:spPr>
      </p:pic>
    </p:spTree>
    <p:extLst>
      <p:ext uri="{BB962C8B-B14F-4D97-AF65-F5344CB8AC3E}">
        <p14:creationId xmlns:p14="http://schemas.microsoft.com/office/powerpoint/2010/main" val="1580109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up records</a:t>
            </a:r>
          </a:p>
        </p:txBody>
      </p:sp>
      <p:sp>
        <p:nvSpPr>
          <p:cNvPr id="3" name="Content Placeholder 2"/>
          <p:cNvSpPr>
            <a:spLocks noGrp="1"/>
          </p:cNvSpPr>
          <p:nvPr>
            <p:ph idx="1"/>
          </p:nvPr>
        </p:nvSpPr>
        <p:spPr>
          <a:xfrm>
            <a:off x="1097279" y="1845734"/>
            <a:ext cx="10942321" cy="4446210"/>
          </a:xfrm>
        </p:spPr>
        <p:txBody>
          <a:bodyPr>
            <a:normAutofit/>
          </a:bodyPr>
          <a:lstStyle/>
          <a:p>
            <a:r>
              <a:rPr lang="en-US" dirty="0">
                <a:cs typeface="Courier New" panose="02070309020205020404" pitchFamily="49" charset="0"/>
              </a:rPr>
              <a:t>DNS Tools can be installed on your virtual machine…</a:t>
            </a:r>
          </a:p>
          <a:p>
            <a:pPr lvl="1"/>
            <a:r>
              <a:rPr lang="en-US" dirty="0">
                <a:cs typeface="Courier New" panose="02070309020205020404" pitchFamily="49" charset="0"/>
              </a:rPr>
              <a:t>Install Dig, </a:t>
            </a:r>
            <a:r>
              <a:rPr lang="en-US" dirty="0" err="1">
                <a:cs typeface="Courier New" panose="02070309020205020404" pitchFamily="49" charset="0"/>
              </a:rPr>
              <a:t>NSLookup</a:t>
            </a:r>
            <a:r>
              <a:rPr lang="en-US" dirty="0">
                <a:cs typeface="Courier New" panose="02070309020205020404" pitchFamily="49" charset="0"/>
              </a:rPr>
              <a:t>, &amp; </a:t>
            </a:r>
            <a:r>
              <a:rPr lang="en-US" dirty="0" err="1">
                <a:cs typeface="Courier New" panose="02070309020205020404" pitchFamily="49" charset="0"/>
              </a:rPr>
              <a:t>Whois</a:t>
            </a:r>
            <a:r>
              <a:rPr lang="en-US" dirty="0">
                <a:cs typeface="Courier New" panose="02070309020205020404" pitchFamily="49" charset="0"/>
              </a:rPr>
              <a:t>!</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dig</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a:t>
            </a:r>
            <a:r>
              <a:rPr lang="en-US" dirty="0" err="1">
                <a:latin typeface="Courier New" panose="02070309020205020404" pitchFamily="49" charset="0"/>
                <a:cs typeface="Courier New" panose="02070309020205020404" pitchFamily="49" charset="0"/>
              </a:rPr>
              <a:t>nslookup</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provides </a:t>
            </a:r>
            <a:r>
              <a:rPr lang="en-US" dirty="0" err="1">
                <a:latin typeface="Courier New" panose="02070309020205020404" pitchFamily="49" charset="0"/>
                <a:cs typeface="Courier New" panose="02070309020205020404" pitchFamily="49" charset="0"/>
              </a:rPr>
              <a:t>whois</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bind-utils </a:t>
            </a:r>
            <a:r>
              <a:rPr lang="en-US" dirty="0" err="1">
                <a:latin typeface="Courier New" panose="02070309020205020404" pitchFamily="49" charset="0"/>
                <a:cs typeface="Courier New" panose="02070309020205020404" pitchFamily="49" charset="0"/>
              </a:rPr>
              <a:t>whois</a:t>
            </a:r>
            <a:endParaRPr lang="en-US" dirty="0">
              <a:latin typeface="Courier New" panose="02070309020205020404" pitchFamily="49" charset="0"/>
              <a:cs typeface="Courier New" panose="02070309020205020404" pitchFamily="49" charset="0"/>
            </a:endParaRPr>
          </a:p>
          <a:p>
            <a:r>
              <a:rPr lang="en-US" dirty="0" err="1">
                <a:cs typeface="Courier New" panose="02070309020205020404" pitchFamily="49" charset="0"/>
              </a:rPr>
              <a:t>NSLookup</a:t>
            </a:r>
            <a:r>
              <a:rPr lang="en-US" dirty="0">
                <a:cs typeface="Courier New" panose="02070309020205020404" pitchFamily="49" charset="0"/>
              </a:rPr>
              <a:t> command examples:</a:t>
            </a:r>
          </a:p>
          <a:p>
            <a:pPr marL="566928" lvl="3"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(looks up A record by default)</a:t>
            </a:r>
          </a:p>
          <a:p>
            <a:pPr marL="566928" lvl="3"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querytype</a:t>
            </a:r>
            <a:r>
              <a:rPr lang="en-US" dirty="0">
                <a:latin typeface="Courier New" panose="02070309020205020404" pitchFamily="49" charset="0"/>
                <a:cs typeface="Courier New" panose="02070309020205020404" pitchFamily="49" charset="0"/>
              </a:rPr>
              <a:t>=MX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(specify record type to look up)</a:t>
            </a:r>
          </a:p>
          <a:p>
            <a:pPr marL="566928" lvl="3" indent="0">
              <a:buNone/>
            </a:pPr>
            <a:r>
              <a:rPr lang="en-US" dirty="0" err="1">
                <a:latin typeface="Courier New" panose="02070309020205020404" pitchFamily="49" charset="0"/>
                <a:cs typeface="Courier New" panose="02070309020205020404" pitchFamily="49" charset="0"/>
              </a:rPr>
              <a:t>nslookup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querytype</a:t>
            </a:r>
            <a:r>
              <a:rPr lang="en-US" dirty="0">
                <a:latin typeface="Courier New" panose="02070309020205020404" pitchFamily="49" charset="0"/>
                <a:cs typeface="Courier New" panose="02070309020205020404" pitchFamily="49" charset="0"/>
              </a:rPr>
              <a:t>=MX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8.8.8.8 (specify server to query)</a:t>
            </a:r>
          </a:p>
          <a:p>
            <a:r>
              <a:rPr lang="en-US" dirty="0"/>
              <a:t>Dig command examples:</a:t>
            </a:r>
          </a:p>
          <a:p>
            <a:pPr marL="566928" lvl="3" indent="0">
              <a:buNone/>
            </a:pPr>
            <a:r>
              <a:rPr lang="en-US" dirty="0">
                <a:latin typeface="Courier New" panose="02070309020205020404" pitchFamily="49" charset="0"/>
                <a:cs typeface="Courier New" panose="02070309020205020404" pitchFamily="49" charset="0"/>
              </a:rPr>
              <a:t>dig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(looks up A record by default)</a:t>
            </a:r>
          </a:p>
          <a:p>
            <a:pPr marL="566928" lvl="3" indent="0">
              <a:buNone/>
            </a:pPr>
            <a:r>
              <a:rPr lang="en-US" dirty="0">
                <a:latin typeface="Courier New" panose="02070309020205020404" pitchFamily="49" charset="0"/>
                <a:cs typeface="Courier New" panose="02070309020205020404" pitchFamily="49" charset="0"/>
              </a:rPr>
              <a:t>dig mx </a:t>
            </a:r>
            <a:r>
              <a:rPr lang="en-US" dirty="0" err="1">
                <a:latin typeface="Courier New" panose="02070309020205020404" pitchFamily="49" charset="0"/>
                <a:cs typeface="Courier New" panose="02070309020205020404" pitchFamily="49" charset="0"/>
              </a:rPr>
              <a:t>google.com</a:t>
            </a:r>
            <a:r>
              <a:rPr lang="en-US" dirty="0">
                <a:latin typeface="Courier New" panose="02070309020205020404" pitchFamily="49" charset="0"/>
                <a:cs typeface="Courier New" panose="02070309020205020404" pitchFamily="49" charset="0"/>
              </a:rPr>
              <a:t> (specify record type to look up)</a:t>
            </a:r>
          </a:p>
          <a:p>
            <a:pPr marL="566928" lvl="3" indent="0">
              <a:buNone/>
            </a:pPr>
            <a:r>
              <a:rPr lang="en-US" dirty="0">
                <a:latin typeface="Courier New" panose="02070309020205020404" pitchFamily="49" charset="0"/>
                <a:cs typeface="Courier New" panose="02070309020205020404" pitchFamily="49" charset="0"/>
              </a:rPr>
              <a:t>dig mx google.com @8.8.8.8 (specify server to query)</a:t>
            </a:r>
          </a:p>
          <a:p>
            <a:pPr lvl="1"/>
            <a:endParaRPr lang="en-US" dirty="0"/>
          </a:p>
          <a:p>
            <a:pPr lvl="1"/>
            <a:endParaRPr lang="en-US" dirty="0">
              <a:cs typeface="Courier New" panose="02070309020205020404" pitchFamily="49" charset="0"/>
            </a:endParaRPr>
          </a:p>
        </p:txBody>
      </p:sp>
      <p:pic>
        <p:nvPicPr>
          <p:cNvPr id="5" name="Picture 4"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59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p:cNvSpPr>
            <a:spLocks noGrp="1"/>
          </p:cNvSpPr>
          <p:nvPr>
            <p:ph type="subTitle" idx="1"/>
          </p:nvPr>
        </p:nvSpPr>
        <p:spPr>
          <a:xfrm>
            <a:off x="1100051" y="4455621"/>
            <a:ext cx="10058400" cy="1754260"/>
          </a:xfrm>
        </p:spPr>
        <p:txBody>
          <a:bodyPr>
            <a:normAutofit/>
          </a:bodyPr>
          <a:lstStyle/>
          <a:p>
            <a:r>
              <a:rPr lang="en-US" dirty="0"/>
              <a:t>Spring 2025 – Week 4-2 – February 6</a:t>
            </a:r>
            <a:r>
              <a:rPr lang="en-US" baseline="30000" dirty="0"/>
              <a:t>th</a:t>
            </a:r>
            <a:r>
              <a:rPr lang="en-US" dirty="0"/>
              <a:t>, 2025</a:t>
            </a:r>
          </a:p>
          <a:p>
            <a:r>
              <a:rPr lang="en-US" dirty="0"/>
              <a:t>Startup &amp; Shutdown, Linux Commands, &amp; DNS Details</a:t>
            </a:r>
          </a:p>
          <a:p>
            <a:r>
              <a:rPr lang="en-US" dirty="0"/>
              <a:t>Prof. Jason </a:t>
            </a:r>
            <a:r>
              <a:rPr lang="en-US" dirty="0" err="1"/>
              <a:t>Patalon</a:t>
            </a:r>
            <a:endParaRPr lang="en-US" dirty="0"/>
          </a:p>
        </p:txBody>
      </p:sp>
    </p:spTree>
    <p:extLst>
      <p:ext uri="{BB962C8B-B14F-4D97-AF65-F5344CB8AC3E}">
        <p14:creationId xmlns:p14="http://schemas.microsoft.com/office/powerpoint/2010/main" val="5917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 review</a:t>
            </a:r>
          </a:p>
        </p:txBody>
      </p:sp>
      <p:sp>
        <p:nvSpPr>
          <p:cNvPr id="3" name="Content Placeholder 2"/>
          <p:cNvSpPr>
            <a:spLocks noGrp="1"/>
          </p:cNvSpPr>
          <p:nvPr>
            <p:ph idx="1"/>
          </p:nvPr>
        </p:nvSpPr>
        <p:spPr>
          <a:xfrm>
            <a:off x="1097280" y="1845733"/>
            <a:ext cx="10058400" cy="4419599"/>
          </a:xfrm>
        </p:spPr>
        <p:txBody>
          <a:bodyPr>
            <a:normAutofit/>
          </a:bodyPr>
          <a:lstStyle/>
          <a:p>
            <a:r>
              <a:rPr lang="en-US" dirty="0"/>
              <a:t>Three reasons to prefer virtual servers</a:t>
            </a:r>
          </a:p>
          <a:p>
            <a:pPr lvl="1"/>
            <a:r>
              <a:rPr lang="en-US" dirty="0"/>
              <a:t>Easier maintenance and administration</a:t>
            </a:r>
          </a:p>
          <a:p>
            <a:pPr lvl="1"/>
            <a:r>
              <a:rPr lang="en-US" dirty="0"/>
              <a:t>Better hardware utilization</a:t>
            </a:r>
          </a:p>
          <a:p>
            <a:pPr lvl="1"/>
            <a:r>
              <a:rPr lang="en-US" dirty="0"/>
              <a:t>Lower cost</a:t>
            </a:r>
          </a:p>
          <a:p>
            <a:pPr lvl="1"/>
            <a:r>
              <a:rPr lang="en-US" dirty="0"/>
              <a:t>Better backups…</a:t>
            </a:r>
          </a:p>
          <a:p>
            <a:r>
              <a:rPr lang="en-US" dirty="0"/>
              <a:t>Email service is considered high priority because it is used by almost everyone in an organization and facilitates the flow of information critical for many regular business operations.  High-level features should include HA characteristics (fault-tolerant design and redundant systems), anti-spam and anti-virus services, along with regular backups.</a:t>
            </a:r>
          </a:p>
          <a:p>
            <a:r>
              <a:rPr lang="en-US" dirty="0"/>
              <a:t>N+1 redundancy means we have one more item than is necessary for normal operation, that can take over operation in case of a failure.  An example is multiple redundant network connections.</a:t>
            </a:r>
          </a:p>
          <a:p>
            <a:r>
              <a:rPr lang="en-US" dirty="0"/>
              <a:t>I like RAID 5 for network accessible storage arrays.  RAID 5 with a hot spare is also nice.  RAID 6 is OK too, but costs more and can be slower than RAID 5.  RAID 1 would be good for small volumes.</a:t>
            </a:r>
          </a:p>
          <a:p>
            <a:endParaRPr lang="en-US" dirty="0"/>
          </a:p>
        </p:txBody>
      </p:sp>
      <p:pic>
        <p:nvPicPr>
          <p:cNvPr id="5" name="Picture 4">
            <a:extLst>
              <a:ext uri="{FF2B5EF4-FFF2-40B4-BE49-F238E27FC236}">
                <a16:creationId xmlns:a16="http://schemas.microsoft.com/office/drawing/2014/main" id="{4A645D08-416B-714B-A2D1-27FC325CB78C}"/>
              </a:ext>
            </a:extLst>
          </p:cNvPr>
          <p:cNvPicPr>
            <a:picLocks noChangeAspect="1"/>
          </p:cNvPicPr>
          <p:nvPr/>
        </p:nvPicPr>
        <p:blipFill>
          <a:blip r:embed="rId2"/>
          <a:stretch>
            <a:fillRect/>
          </a:stretch>
        </p:blipFill>
        <p:spPr>
          <a:xfrm>
            <a:off x="9355102" y="1845733"/>
            <a:ext cx="1800578" cy="1800578"/>
          </a:xfrm>
          <a:prstGeom prst="rect">
            <a:avLst/>
          </a:prstGeom>
          <a:ln>
            <a:solidFill>
              <a:schemeClr val="tx1"/>
            </a:solidFill>
          </a:ln>
        </p:spPr>
      </p:pic>
    </p:spTree>
    <p:extLst>
      <p:ext uri="{BB962C8B-B14F-4D97-AF65-F5344CB8AC3E}">
        <p14:creationId xmlns:p14="http://schemas.microsoft.com/office/powerpoint/2010/main" val="1771757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and groups</a:t>
            </a:r>
          </a:p>
        </p:txBody>
      </p:sp>
      <p:sp>
        <p:nvSpPr>
          <p:cNvPr id="5" name="Content Placeholder 4"/>
          <p:cNvSpPr>
            <a:spLocks noGrp="1"/>
          </p:cNvSpPr>
          <p:nvPr>
            <p:ph idx="1"/>
          </p:nvPr>
        </p:nvSpPr>
        <p:spPr>
          <a:xfrm>
            <a:off x="1097280" y="1845734"/>
            <a:ext cx="10058400" cy="4434486"/>
          </a:xfrm>
        </p:spPr>
        <p:txBody>
          <a:bodyPr>
            <a:normAutofit/>
          </a:bodyPr>
          <a:lstStyle/>
          <a:p>
            <a:r>
              <a:rPr lang="en-US" dirty="0"/>
              <a:t>Every user has a unique User ID (UID)</a:t>
            </a:r>
          </a:p>
          <a:p>
            <a:pPr lvl="1"/>
            <a:r>
              <a:rPr lang="en-US" dirty="0"/>
              <a:t>Unique per system (or directory service (AD, LDAP, </a:t>
            </a:r>
            <a:r>
              <a:rPr lang="en-US" dirty="0" err="1"/>
              <a:t>etc</a:t>
            </a:r>
            <a:r>
              <a:rPr lang="en-US" dirty="0"/>
              <a:t>))</a:t>
            </a:r>
          </a:p>
          <a:p>
            <a:r>
              <a:rPr lang="en-US" dirty="0"/>
              <a:t>Users are members of one or more groups</a:t>
            </a:r>
          </a:p>
          <a:p>
            <a:pPr lvl="1"/>
            <a:r>
              <a:rPr lang="en-US" dirty="0"/>
              <a:t>Each group has a unique Group ID (GID)</a:t>
            </a:r>
          </a:p>
          <a:p>
            <a:pPr lvl="1"/>
            <a:r>
              <a:rPr lang="en-US" dirty="0"/>
              <a:t>Unique per system (or directory service (AD, LDAP, </a:t>
            </a:r>
            <a:r>
              <a:rPr lang="en-US" dirty="0" err="1"/>
              <a:t>etc</a:t>
            </a:r>
            <a:r>
              <a:rPr lang="en-US" dirty="0"/>
              <a:t>))</a:t>
            </a:r>
          </a:p>
          <a:p>
            <a:r>
              <a:rPr lang="en-US" dirty="0"/>
              <a:t>Two types of users</a:t>
            </a:r>
          </a:p>
          <a:p>
            <a:pPr lvl="1"/>
            <a:r>
              <a:rPr lang="en-US" dirty="0"/>
              <a:t>Normal Users</a:t>
            </a:r>
          </a:p>
          <a:p>
            <a:pPr lvl="1"/>
            <a:r>
              <a:rPr lang="en-US" dirty="0"/>
              <a:t>Root Users</a:t>
            </a:r>
          </a:p>
          <a:p>
            <a:r>
              <a:rPr lang="en-US" dirty="0"/>
              <a:t>User information storage location</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passwd</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/group</a:t>
            </a:r>
          </a:p>
        </p:txBody>
      </p:sp>
      <p:pic>
        <p:nvPicPr>
          <p:cNvPr id="2050" name="Picture 2" descr="http://www.archerpoint.com/sites/default/files/images/blog_user-group-n-group-permission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015" y="4260193"/>
            <a:ext cx="1717274" cy="1717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32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and groups</a:t>
            </a:r>
          </a:p>
        </p:txBody>
      </p:sp>
      <p:sp>
        <p:nvSpPr>
          <p:cNvPr id="9" name="Content Placeholder 8"/>
          <p:cNvSpPr>
            <a:spLocks noGrp="1"/>
          </p:cNvSpPr>
          <p:nvPr>
            <p:ph idx="1"/>
          </p:nvPr>
        </p:nvSpPr>
        <p:spPr>
          <a:xfrm>
            <a:off x="1097280" y="1845734"/>
            <a:ext cx="10058400" cy="4478866"/>
          </a:xfrm>
        </p:spPr>
        <p:txBody>
          <a:bodyPr>
            <a:normAutofit/>
          </a:bodyPr>
          <a:lstStyle/>
          <a:p>
            <a:r>
              <a:rPr lang="en-US" dirty="0"/>
              <a:t>Basic user information is stored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passwd</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username:password:UID:GID:GECOS:home:shell</a:t>
            </a:r>
            <a:endParaRPr lang="en-US" dirty="0">
              <a:latin typeface="Courier New" panose="02070309020205020404" pitchFamily="49" charset="0"/>
              <a:cs typeface="Courier New" panose="02070309020205020404" pitchFamily="49" charset="0"/>
            </a:endParaRPr>
          </a:p>
          <a:p>
            <a:pPr lvl="1"/>
            <a:r>
              <a:rPr lang="en-US" dirty="0"/>
              <a:t>Password field has an x to represent shadow passwords</a:t>
            </a:r>
          </a:p>
          <a:p>
            <a:pPr lvl="1"/>
            <a:r>
              <a:rPr lang="en-US" dirty="0"/>
              <a:t>Shadow passwords use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r>
              <a:rPr lang="en-US" dirty="0"/>
              <a:t> file</a:t>
            </a:r>
          </a:p>
          <a:p>
            <a:pPr lvl="1"/>
            <a:r>
              <a:rPr lang="en-US" dirty="0"/>
              <a:t>UID and GID are unique per system</a:t>
            </a:r>
          </a:p>
          <a:p>
            <a:pPr lvl="2"/>
            <a:r>
              <a:rPr lang="en-US" sz="1600" dirty="0"/>
              <a:t>Central directory can standardize ID’s</a:t>
            </a:r>
          </a:p>
          <a:p>
            <a:pPr lvl="1"/>
            <a:r>
              <a:rPr lang="en-US" dirty="0"/>
              <a:t>GECOS Field can store various info</a:t>
            </a:r>
          </a:p>
          <a:p>
            <a:pPr lvl="2"/>
            <a:r>
              <a:rPr lang="en-US" sz="1600" dirty="0"/>
              <a:t>Name, office, phone, etc.</a:t>
            </a:r>
          </a:p>
          <a:p>
            <a:pPr lvl="2"/>
            <a:r>
              <a:rPr lang="en-US" sz="1600" dirty="0"/>
              <a:t>General Electric Comprehensive Operating System</a:t>
            </a:r>
          </a:p>
          <a:p>
            <a:pPr lvl="1"/>
            <a:r>
              <a:rPr lang="en-US" dirty="0"/>
              <a:t>Home Directory</a:t>
            </a:r>
          </a:p>
          <a:p>
            <a:pPr lvl="2"/>
            <a:r>
              <a:rPr lang="en-US" sz="1600" dirty="0"/>
              <a:t>User’s default storage location</a:t>
            </a:r>
          </a:p>
          <a:p>
            <a:pPr lvl="2"/>
            <a:r>
              <a:rPr lang="en-US" sz="1600" dirty="0"/>
              <a:t>Contains user-specific startup scripts</a:t>
            </a:r>
          </a:p>
          <a:p>
            <a:pPr lvl="1"/>
            <a:r>
              <a:rPr lang="en-US" dirty="0"/>
              <a:t>Shell</a:t>
            </a:r>
          </a:p>
          <a:p>
            <a:pPr lvl="2"/>
            <a:r>
              <a:rPr lang="en-US" sz="1600" dirty="0"/>
              <a:t>User’s default shell</a:t>
            </a:r>
          </a:p>
        </p:txBody>
      </p:sp>
      <p:pic>
        <p:nvPicPr>
          <p:cNvPr id="4" name="Picture 2" descr="http://www.archerpoint.com/sites/default/files/images/blog_user-group-n-group-permission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015" y="4260193"/>
            <a:ext cx="1717274" cy="1717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rot="194173">
            <a:off x="8232883" y="1933192"/>
            <a:ext cx="2533087"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Primary Group!</a:t>
            </a:r>
          </a:p>
        </p:txBody>
      </p:sp>
    </p:spTree>
    <p:extLst>
      <p:ext uri="{BB962C8B-B14F-4D97-AF65-F5344CB8AC3E}">
        <p14:creationId xmlns:p14="http://schemas.microsoft.com/office/powerpoint/2010/main" val="3812514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and groups</a:t>
            </a:r>
          </a:p>
        </p:txBody>
      </p:sp>
      <p:sp>
        <p:nvSpPr>
          <p:cNvPr id="5" name="Content Placeholder 4"/>
          <p:cNvSpPr>
            <a:spLocks noGrp="1"/>
          </p:cNvSpPr>
          <p:nvPr>
            <p:ph idx="1"/>
          </p:nvPr>
        </p:nvSpPr>
        <p:spPr/>
        <p:txBody>
          <a:bodyPr>
            <a:normAutofit/>
          </a:bodyPr>
          <a:lstStyle/>
          <a:p>
            <a:r>
              <a:rPr lang="en-US" dirty="0">
                <a:cs typeface="Courier New" panose="02070309020205020404" pitchFamily="49" charset="0"/>
              </a:rPr>
              <a:t>Password information stored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p>
          <a:p>
            <a:pPr lvl="1"/>
            <a:r>
              <a:rPr lang="en-US" dirty="0">
                <a:latin typeface="Courier New" panose="02070309020205020404" pitchFamily="49" charset="0"/>
                <a:cs typeface="Courier New" panose="02070309020205020404" pitchFamily="49" charset="0"/>
              </a:rPr>
              <a:t>USERNAME:PASS:X:X:X:X::::</a:t>
            </a:r>
          </a:p>
          <a:p>
            <a:pPr lvl="2"/>
            <a:r>
              <a:rPr lang="en-US" sz="1800" dirty="0">
                <a:cs typeface="Courier New" panose="02070309020205020404" pitchFamily="49" charset="0"/>
              </a:rPr>
              <a:t>Username</a:t>
            </a:r>
          </a:p>
          <a:p>
            <a:pPr lvl="2"/>
            <a:r>
              <a:rPr lang="en-US" sz="1800" dirty="0">
                <a:cs typeface="Courier New" panose="02070309020205020404" pitchFamily="49" charset="0"/>
              </a:rPr>
              <a:t>Encrypted (hashed) Password</a:t>
            </a:r>
          </a:p>
          <a:p>
            <a:pPr lvl="3"/>
            <a:r>
              <a:rPr lang="en-US" sz="1800" dirty="0"/>
              <a:t>$</a:t>
            </a:r>
            <a:r>
              <a:rPr lang="en-US" sz="1800" dirty="0" err="1"/>
              <a:t>id$salt$hashed</a:t>
            </a:r>
            <a:endParaRPr lang="en-US" sz="1800" dirty="0">
              <a:cs typeface="Courier New" panose="02070309020205020404" pitchFamily="49" charset="0"/>
            </a:endParaRPr>
          </a:p>
          <a:p>
            <a:pPr lvl="2"/>
            <a:r>
              <a:rPr lang="en-US" sz="1800" dirty="0">
                <a:cs typeface="Courier New" panose="02070309020205020404" pitchFamily="49" charset="0"/>
              </a:rPr>
              <a:t>Days since 1/1/1970 password last changed</a:t>
            </a:r>
          </a:p>
          <a:p>
            <a:pPr lvl="2"/>
            <a:r>
              <a:rPr lang="en-US" sz="1800" dirty="0">
                <a:cs typeface="Courier New" panose="02070309020205020404" pitchFamily="49" charset="0"/>
              </a:rPr>
              <a:t>Days before password can be changed</a:t>
            </a:r>
          </a:p>
          <a:p>
            <a:pPr lvl="2"/>
            <a:r>
              <a:rPr lang="en-US" sz="1800" dirty="0">
                <a:cs typeface="Courier New" panose="02070309020205020404" pitchFamily="49" charset="0"/>
              </a:rPr>
              <a:t>Days until password must be changed</a:t>
            </a:r>
          </a:p>
          <a:p>
            <a:pPr lvl="2"/>
            <a:r>
              <a:rPr lang="en-US" sz="1800" dirty="0">
                <a:cs typeface="Courier New" panose="02070309020205020404" pitchFamily="49" charset="0"/>
              </a:rPr>
              <a:t>Warning issued this many days early</a:t>
            </a:r>
          </a:p>
          <a:p>
            <a:pPr lvl="2"/>
            <a:r>
              <a:rPr lang="en-US" sz="1800" dirty="0">
                <a:cs typeface="Courier New" panose="02070309020205020404" pitchFamily="49" charset="0"/>
              </a:rPr>
              <a:t>Two account disable information fields</a:t>
            </a:r>
          </a:p>
          <a:p>
            <a:pPr lvl="2"/>
            <a:r>
              <a:rPr lang="en-US" sz="1800" dirty="0">
                <a:cs typeface="Courier New" panose="02070309020205020404" pitchFamily="49" charset="0"/>
              </a:rPr>
              <a:t>Reserved field</a:t>
            </a:r>
          </a:p>
        </p:txBody>
      </p:sp>
      <p:pic>
        <p:nvPicPr>
          <p:cNvPr id="4" name="Picture 2" descr="http://www.archerpoint.com/sites/default/files/images/blog_user-group-n-group-permission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015" y="4260193"/>
            <a:ext cx="1717274" cy="1717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47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and groups</a:t>
            </a:r>
          </a:p>
        </p:txBody>
      </p:sp>
      <p:sp>
        <p:nvSpPr>
          <p:cNvPr id="9" name="Content Placeholder 8"/>
          <p:cNvSpPr>
            <a:spLocks noGrp="1"/>
          </p:cNvSpPr>
          <p:nvPr>
            <p:ph idx="1"/>
          </p:nvPr>
        </p:nvSpPr>
        <p:spPr/>
        <p:txBody>
          <a:bodyPr>
            <a:normAutofit/>
          </a:bodyPr>
          <a:lstStyle/>
          <a:p>
            <a:r>
              <a:rPr lang="en-US" dirty="0"/>
              <a:t>Group information stored in /</a:t>
            </a:r>
            <a:r>
              <a:rPr lang="en-US" dirty="0" err="1"/>
              <a:t>etc</a:t>
            </a:r>
            <a:r>
              <a:rPr lang="en-US" dirty="0"/>
              <a:t>/group</a:t>
            </a:r>
          </a:p>
          <a:p>
            <a:pPr marL="201168" lvl="1" indent="0">
              <a:buNone/>
            </a:pPr>
            <a:r>
              <a:rPr lang="en-US" dirty="0" err="1">
                <a:latin typeface="Courier New" panose="02070309020205020404" pitchFamily="49" charset="0"/>
                <a:cs typeface="Courier New" panose="02070309020205020404" pitchFamily="49" charset="0"/>
              </a:rPr>
              <a:t>GROUPNAME:PASS:GID:group</a:t>
            </a:r>
            <a:r>
              <a:rPr lang="en-US" dirty="0">
                <a:latin typeface="Courier New" panose="02070309020205020404" pitchFamily="49" charset="0"/>
                <a:cs typeface="Courier New" panose="02070309020205020404" pitchFamily="49" charset="0"/>
              </a:rPr>
              <a:t> members</a:t>
            </a:r>
          </a:p>
          <a:p>
            <a:pPr marL="201168" lvl="1" indent="0">
              <a:buNone/>
            </a:pPr>
            <a:r>
              <a:rPr lang="en-US" dirty="0" err="1">
                <a:cs typeface="Courier New" panose="02070309020205020404" pitchFamily="49" charset="0"/>
              </a:rPr>
              <a:t>Groupname</a:t>
            </a:r>
            <a:endParaRPr lang="en-US" dirty="0">
              <a:cs typeface="Courier New" panose="02070309020205020404" pitchFamily="49" charset="0"/>
            </a:endParaRPr>
          </a:p>
          <a:p>
            <a:pPr marL="201168" lvl="1" indent="0">
              <a:buNone/>
            </a:pPr>
            <a:r>
              <a:rPr lang="en-US" dirty="0">
                <a:cs typeface="Courier New" panose="02070309020205020404" pitchFamily="49" charset="0"/>
              </a:rPr>
              <a:t>Encrypted group password</a:t>
            </a:r>
          </a:p>
          <a:p>
            <a:pPr marL="201168" lvl="1" indent="0">
              <a:buNone/>
            </a:pPr>
            <a:r>
              <a:rPr lang="en-US" dirty="0">
                <a:cs typeface="Courier New" panose="02070309020205020404" pitchFamily="49" charset="0"/>
              </a:rPr>
              <a:t>Group ID</a:t>
            </a:r>
          </a:p>
          <a:p>
            <a:pPr marL="201168" lvl="1" indent="0">
              <a:buNone/>
            </a:pPr>
            <a:r>
              <a:rPr lang="en-US" dirty="0">
                <a:cs typeface="Courier New" panose="02070309020205020404" pitchFamily="49" charset="0"/>
              </a:rPr>
              <a:t>Comma separated list of group members</a:t>
            </a:r>
          </a:p>
          <a:p>
            <a:pPr marL="201168" lvl="1" indent="0">
              <a:buNone/>
            </a:pPr>
            <a:endParaRPr lang="en-US" dirty="0">
              <a:cs typeface="Courier New" panose="02070309020205020404" pitchFamily="49" charset="0"/>
            </a:endParaRPr>
          </a:p>
          <a:p>
            <a:pPr marL="201168" lvl="1" indent="0">
              <a:buNone/>
            </a:pPr>
            <a:r>
              <a:rPr lang="en-US" dirty="0">
                <a:cs typeface="Courier New" panose="02070309020205020404" pitchFamily="49" charset="0"/>
              </a:rPr>
              <a:t>Only secondary groups are listed here!</a:t>
            </a:r>
          </a:p>
          <a:p>
            <a:pPr marL="201168" lvl="1" indent="0">
              <a:buNone/>
            </a:pPr>
            <a:r>
              <a:rPr lang="en-US" dirty="0">
                <a:cs typeface="Courier New" panose="02070309020205020404" pitchFamily="49" charset="0"/>
              </a:rPr>
              <a:t>Primary group is listed within the </a:t>
            </a:r>
            <a:r>
              <a:rPr lang="en-US" dirty="0" err="1">
                <a:cs typeface="Courier New" panose="02070309020205020404" pitchFamily="49" charset="0"/>
              </a:rPr>
              <a:t>passwd</a:t>
            </a:r>
            <a:r>
              <a:rPr lang="en-US" dirty="0">
                <a:cs typeface="Courier New" panose="02070309020205020404" pitchFamily="49" charset="0"/>
              </a:rPr>
              <a:t> file</a:t>
            </a:r>
          </a:p>
        </p:txBody>
      </p:sp>
      <p:pic>
        <p:nvPicPr>
          <p:cNvPr id="4" name="Picture 2" descr="http://www.archerpoint.com/sites/default/files/images/blog_user-group-n-group-permission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015" y="4260193"/>
            <a:ext cx="1717274" cy="1717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rot="165885">
            <a:off x="7503537" y="2175801"/>
            <a:ext cx="3534577"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Secondary Groups!</a:t>
            </a:r>
          </a:p>
        </p:txBody>
      </p:sp>
    </p:spTree>
    <p:extLst>
      <p:ext uri="{BB962C8B-B14F-4D97-AF65-F5344CB8AC3E}">
        <p14:creationId xmlns:p14="http://schemas.microsoft.com/office/powerpoint/2010/main" val="2134707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and groups</a:t>
            </a:r>
          </a:p>
        </p:txBody>
      </p:sp>
      <p:sp>
        <p:nvSpPr>
          <p:cNvPr id="9" name="Content Placeholder 8"/>
          <p:cNvSpPr>
            <a:spLocks noGrp="1"/>
          </p:cNvSpPr>
          <p:nvPr>
            <p:ph sz="half" idx="1"/>
          </p:nvPr>
        </p:nvSpPr>
        <p:spPr>
          <a:xfrm>
            <a:off x="1097278" y="1845734"/>
            <a:ext cx="4846322" cy="4023360"/>
          </a:xfrm>
        </p:spPr>
        <p:txBody>
          <a:bodyPr>
            <a:normAutofit/>
          </a:bodyPr>
          <a:lstStyle/>
          <a:p>
            <a:r>
              <a:rPr lang="en-US" dirty="0" err="1"/>
              <a:t>useradd</a:t>
            </a:r>
            <a:r>
              <a:rPr lang="en-US" dirty="0"/>
              <a:t> – Add users to a system</a:t>
            </a:r>
          </a:p>
          <a:p>
            <a:pPr lvl="1"/>
            <a:r>
              <a:rPr lang="en-US" dirty="0"/>
              <a:t>Usage: </a:t>
            </a:r>
            <a:r>
              <a:rPr lang="en-US" dirty="0" err="1">
                <a:latin typeface="Courier New" panose="02070309020205020404" pitchFamily="49" charset="0"/>
                <a:cs typeface="Courier New" panose="02070309020205020404" pitchFamily="49" charset="0"/>
              </a:rPr>
              <a:t>useradd</a:t>
            </a:r>
            <a:r>
              <a:rPr lang="en-US" dirty="0">
                <a:latin typeface="Courier New" panose="02070309020205020404" pitchFamily="49" charset="0"/>
                <a:cs typeface="Courier New" panose="02070309020205020404" pitchFamily="49" charset="0"/>
              </a:rPr>
              <a:t> [options] LOGIN</a:t>
            </a:r>
          </a:p>
          <a:p>
            <a:r>
              <a:rPr lang="en-US" dirty="0" err="1"/>
              <a:t>usermod</a:t>
            </a:r>
            <a:r>
              <a:rPr lang="en-US" dirty="0"/>
              <a:t> – Modify an existing user on a system</a:t>
            </a:r>
          </a:p>
          <a:p>
            <a:pPr lvl="1"/>
            <a:r>
              <a:rPr lang="en-US" dirty="0"/>
              <a:t>Usage: </a:t>
            </a:r>
            <a:r>
              <a:rPr lang="en-US" dirty="0" err="1"/>
              <a:t>usermod</a:t>
            </a:r>
            <a:r>
              <a:rPr lang="en-US" dirty="0"/>
              <a:t> [options] LOGIN</a:t>
            </a:r>
          </a:p>
          <a:p>
            <a:pPr lvl="1"/>
            <a:r>
              <a:rPr lang="en-US" dirty="0" err="1">
                <a:latin typeface="Courier New" panose="02070309020205020404" pitchFamily="49" charset="0"/>
                <a:cs typeface="Courier New" panose="02070309020205020404" pitchFamily="49" charset="0"/>
              </a:rPr>
              <a:t>usermod</a:t>
            </a:r>
            <a:r>
              <a:rPr lang="en-US" dirty="0">
                <a:latin typeface="Courier New" panose="02070309020205020404" pitchFamily="49" charset="0"/>
                <a:cs typeface="Courier New" panose="02070309020205020404" pitchFamily="49" charset="0"/>
              </a:rPr>
              <a:t> -e 2018-12-31 </a:t>
            </a:r>
            <a:r>
              <a:rPr lang="en-US" dirty="0" err="1">
                <a:latin typeface="Courier New" panose="02070309020205020404" pitchFamily="49" charset="0"/>
                <a:cs typeface="Courier New" panose="02070309020205020404" pitchFamily="49" charset="0"/>
              </a:rPr>
              <a:t>jpatalon</a:t>
            </a:r>
            <a:endParaRPr lang="en-US" dirty="0">
              <a:latin typeface="Courier New" panose="02070309020205020404" pitchFamily="49" charset="0"/>
              <a:cs typeface="Courier New" panose="02070309020205020404" pitchFamily="49" charset="0"/>
            </a:endParaRPr>
          </a:p>
          <a:p>
            <a:r>
              <a:rPr lang="en-US" dirty="0" err="1"/>
              <a:t>userdel</a:t>
            </a:r>
            <a:r>
              <a:rPr lang="en-US" dirty="0"/>
              <a:t> – Delete an existing user from a system</a:t>
            </a:r>
          </a:p>
          <a:p>
            <a:pPr lvl="1"/>
            <a:r>
              <a:rPr lang="en-US" dirty="0"/>
              <a:t>Usage: </a:t>
            </a:r>
            <a:r>
              <a:rPr lang="en-US" dirty="0" err="1">
                <a:latin typeface="Courier New" panose="02070309020205020404" pitchFamily="49" charset="0"/>
                <a:cs typeface="Courier New" panose="02070309020205020404" pitchFamily="49" charset="0"/>
              </a:rPr>
              <a:t>userdel</a:t>
            </a:r>
            <a:r>
              <a:rPr lang="en-US" dirty="0">
                <a:latin typeface="Courier New" panose="02070309020205020404" pitchFamily="49" charset="0"/>
                <a:cs typeface="Courier New" panose="02070309020205020404" pitchFamily="49" charset="0"/>
              </a:rPr>
              <a:t> [options] LOGIN</a:t>
            </a:r>
          </a:p>
        </p:txBody>
      </p:sp>
      <p:sp>
        <p:nvSpPr>
          <p:cNvPr id="3" name="Content Placeholder 2"/>
          <p:cNvSpPr>
            <a:spLocks noGrp="1"/>
          </p:cNvSpPr>
          <p:nvPr>
            <p:ph sz="half" idx="2"/>
          </p:nvPr>
        </p:nvSpPr>
        <p:spPr/>
        <p:txBody>
          <a:bodyPr/>
          <a:lstStyle/>
          <a:p>
            <a:r>
              <a:rPr lang="en-US" dirty="0" err="1"/>
              <a:t>groupadd</a:t>
            </a:r>
            <a:r>
              <a:rPr lang="en-US" dirty="0"/>
              <a:t> – Add a group to a system</a:t>
            </a:r>
          </a:p>
          <a:p>
            <a:pPr lvl="1"/>
            <a:r>
              <a:rPr lang="en-US" dirty="0"/>
              <a:t>Usage: </a:t>
            </a:r>
            <a:r>
              <a:rPr lang="en-US" dirty="0" err="1">
                <a:latin typeface="Courier New" panose="02070309020205020404" pitchFamily="49" charset="0"/>
                <a:cs typeface="Courier New" panose="02070309020205020404" pitchFamily="49" charset="0"/>
              </a:rPr>
              <a:t>groupadd</a:t>
            </a:r>
            <a:r>
              <a:rPr lang="en-US" dirty="0">
                <a:latin typeface="Courier New" panose="02070309020205020404" pitchFamily="49" charset="0"/>
                <a:cs typeface="Courier New" panose="02070309020205020404" pitchFamily="49" charset="0"/>
              </a:rPr>
              <a:t> [options] GROUP</a:t>
            </a:r>
          </a:p>
          <a:p>
            <a:r>
              <a:rPr lang="en-US" dirty="0" err="1"/>
              <a:t>groupmod</a:t>
            </a:r>
            <a:r>
              <a:rPr lang="en-US" dirty="0"/>
              <a:t> – Modify an existing group on a system</a:t>
            </a:r>
          </a:p>
          <a:p>
            <a:pPr lvl="1"/>
            <a:r>
              <a:rPr lang="en-US" dirty="0"/>
              <a:t>Usage: </a:t>
            </a:r>
            <a:r>
              <a:rPr lang="en-US" dirty="0" err="1">
                <a:latin typeface="Courier New" panose="02070309020205020404" pitchFamily="49" charset="0"/>
                <a:cs typeface="Courier New" panose="02070309020205020404" pitchFamily="49" charset="0"/>
              </a:rPr>
              <a:t>groupmod</a:t>
            </a:r>
            <a:r>
              <a:rPr lang="en-US" dirty="0">
                <a:latin typeface="Courier New" panose="02070309020205020404" pitchFamily="49" charset="0"/>
                <a:cs typeface="Courier New" panose="02070309020205020404" pitchFamily="49" charset="0"/>
              </a:rPr>
              <a:t> [options] GROUP</a:t>
            </a:r>
          </a:p>
          <a:p>
            <a:r>
              <a:rPr lang="en-US" dirty="0" err="1"/>
              <a:t>groupdel</a:t>
            </a:r>
            <a:r>
              <a:rPr lang="en-US" dirty="0"/>
              <a:t> – Delete an existing group</a:t>
            </a:r>
          </a:p>
          <a:p>
            <a:pPr lvl="1"/>
            <a:r>
              <a:rPr lang="en-US" dirty="0"/>
              <a:t>Usage: </a:t>
            </a:r>
            <a:r>
              <a:rPr lang="en-US" dirty="0" err="1">
                <a:latin typeface="Courier New" panose="02070309020205020404" pitchFamily="49" charset="0"/>
                <a:cs typeface="Courier New" panose="02070309020205020404" pitchFamily="49" charset="0"/>
              </a:rPr>
              <a:t>groupdel</a:t>
            </a:r>
            <a:r>
              <a:rPr lang="en-US" dirty="0">
                <a:latin typeface="Courier New" panose="02070309020205020404" pitchFamily="49" charset="0"/>
                <a:cs typeface="Courier New" panose="02070309020205020404" pitchFamily="49" charset="0"/>
              </a:rPr>
              <a:t> GROUP</a:t>
            </a:r>
          </a:p>
        </p:txBody>
      </p:sp>
      <p:pic>
        <p:nvPicPr>
          <p:cNvPr id="5" name="Picture 2" descr="http://www.archerpoint.com/sites/default/files/images/blog_user-group-n-group-permission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015" y="4260193"/>
            <a:ext cx="1717274" cy="1717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rot="219291">
            <a:off x="1792126" y="5347430"/>
            <a:ext cx="6239464"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There are GUI tools as well…</a:t>
            </a:r>
          </a:p>
        </p:txBody>
      </p:sp>
    </p:spTree>
    <p:extLst>
      <p:ext uri="{BB962C8B-B14F-4D97-AF65-F5344CB8AC3E}">
        <p14:creationId xmlns:p14="http://schemas.microsoft.com/office/powerpoint/2010/main" val="3117234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a:t>
            </a:r>
          </a:p>
        </p:txBody>
      </p:sp>
      <p:sp>
        <p:nvSpPr>
          <p:cNvPr id="3" name="Content Placeholder 2"/>
          <p:cNvSpPr>
            <a:spLocks noGrp="1"/>
          </p:cNvSpPr>
          <p:nvPr>
            <p:ph idx="1"/>
          </p:nvPr>
        </p:nvSpPr>
        <p:spPr>
          <a:xfrm>
            <a:off x="1097279" y="1845734"/>
            <a:ext cx="10942321" cy="4446210"/>
          </a:xfrm>
        </p:spPr>
        <p:txBody>
          <a:bodyPr>
            <a:normAutofit/>
          </a:bodyPr>
          <a:lstStyle/>
          <a:p>
            <a:r>
              <a:rPr lang="en-US" dirty="0">
                <a:cs typeface="Courier New" panose="02070309020205020404" pitchFamily="49" charset="0"/>
              </a:rPr>
              <a:t>Add a new user account for instructor</a:t>
            </a:r>
          </a:p>
          <a:p>
            <a:pPr lvl="1"/>
            <a:r>
              <a:rPr lang="en-US" dirty="0" err="1">
                <a:latin typeface="Courier New" panose="02070309020205020404" pitchFamily="49" charset="0"/>
                <a:cs typeface="Courier New" panose="02070309020205020404" pitchFamily="49" charset="0"/>
              </a:rPr>
              <a:t>useradd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jpatalon</a:t>
            </a:r>
            <a:endParaRPr lang="en-US" dirty="0">
              <a:latin typeface="Courier New" panose="02070309020205020404" pitchFamily="49" charset="0"/>
              <a:cs typeface="Courier New" panose="02070309020205020404" pitchFamily="49" charset="0"/>
            </a:endParaRPr>
          </a:p>
          <a:p>
            <a:r>
              <a:rPr lang="en-US" dirty="0"/>
              <a:t>Set expiration date on instructors account</a:t>
            </a:r>
          </a:p>
          <a:p>
            <a:pPr lvl="1"/>
            <a:r>
              <a:rPr lang="en-US" dirty="0" err="1">
                <a:latin typeface="Courier New" panose="02070309020205020404" pitchFamily="49" charset="0"/>
                <a:cs typeface="Courier New" panose="02070309020205020404" pitchFamily="49" charset="0"/>
              </a:rPr>
              <a:t>usermod</a:t>
            </a:r>
            <a:r>
              <a:rPr lang="en-US" dirty="0">
                <a:latin typeface="Courier New" panose="02070309020205020404" pitchFamily="49" charset="0"/>
                <a:cs typeface="Courier New" panose="02070309020205020404" pitchFamily="49" charset="0"/>
              </a:rPr>
              <a:t> -e 2121-07-04 </a:t>
            </a:r>
            <a:r>
              <a:rPr lang="en-US" dirty="0" err="1">
                <a:latin typeface="Courier New" panose="02070309020205020404" pitchFamily="49" charset="0"/>
                <a:cs typeface="Courier New" panose="02070309020205020404" pitchFamily="49" charset="0"/>
              </a:rPr>
              <a:t>jpatalon</a:t>
            </a:r>
            <a:endParaRPr lang="en-US" dirty="0">
              <a:latin typeface="Courier New" panose="02070309020205020404" pitchFamily="49" charset="0"/>
              <a:cs typeface="Courier New" panose="02070309020205020404" pitchFamily="49" charset="0"/>
            </a:endParaRPr>
          </a:p>
          <a:p>
            <a:r>
              <a:rPr lang="en-US" dirty="0"/>
              <a:t>Add the admin group</a:t>
            </a:r>
          </a:p>
          <a:p>
            <a:pPr lvl="1"/>
            <a:r>
              <a:rPr lang="en-US" dirty="0" err="1">
                <a:latin typeface="Courier New" panose="02070309020205020404" pitchFamily="49" charset="0"/>
                <a:cs typeface="Courier New" panose="02070309020205020404" pitchFamily="49" charset="0"/>
              </a:rPr>
              <a:t>groupadd</a:t>
            </a:r>
            <a:r>
              <a:rPr lang="en-US" dirty="0">
                <a:latin typeface="Courier New" panose="02070309020205020404" pitchFamily="49" charset="0"/>
                <a:cs typeface="Courier New" panose="02070309020205020404" pitchFamily="49" charset="0"/>
              </a:rPr>
              <a:t> admin</a:t>
            </a:r>
          </a:p>
          <a:p>
            <a:r>
              <a:rPr lang="en-US" dirty="0">
                <a:cs typeface="Courier New" panose="02070309020205020404" pitchFamily="49" charset="0"/>
              </a:rPr>
              <a:t>Add this new account to the admin, root, and wheel groups</a:t>
            </a:r>
          </a:p>
          <a:p>
            <a:pPr lvl="1"/>
            <a:r>
              <a:rPr lang="pt-BR" dirty="0">
                <a:latin typeface="Courier New" panose="02070309020205020404" pitchFamily="49" charset="0"/>
                <a:cs typeface="Courier New" panose="02070309020205020404" pitchFamily="49" charset="0"/>
              </a:rPr>
              <a:t>usermod -a -G admin jpatalon</a:t>
            </a:r>
          </a:p>
          <a:p>
            <a:pPr lvl="1"/>
            <a:r>
              <a:rPr lang="pt-BR" dirty="0">
                <a:latin typeface="Courier New" panose="02070309020205020404" pitchFamily="49" charset="0"/>
                <a:cs typeface="Courier New" panose="02070309020205020404" pitchFamily="49" charset="0"/>
              </a:rPr>
              <a:t>usermod -a -G root jpatalon</a:t>
            </a:r>
          </a:p>
          <a:p>
            <a:pPr lvl="1"/>
            <a:r>
              <a:rPr lang="pt-BR" dirty="0">
                <a:latin typeface="Courier New" panose="02070309020205020404" pitchFamily="49" charset="0"/>
                <a:cs typeface="Courier New" panose="02070309020205020404" pitchFamily="49" charset="0"/>
              </a:rPr>
              <a:t>usermod -a -G wheel jpatalon</a:t>
            </a:r>
          </a:p>
          <a:p>
            <a:r>
              <a:rPr lang="en-US" dirty="0">
                <a:cs typeface="Courier New" panose="02070309020205020404" pitchFamily="49" charset="0"/>
              </a:rPr>
              <a:t>Set a random password for the new account</a:t>
            </a:r>
          </a:p>
          <a:p>
            <a:pPr lvl="1"/>
            <a:r>
              <a:rPr lang="en-US" dirty="0" err="1">
                <a:latin typeface="Courier New" panose="02070309020205020404" pitchFamily="49" charset="0"/>
                <a:cs typeface="Courier New" panose="02070309020205020404" pitchFamily="49" charset="0"/>
              </a:rPr>
              <a:t>passwd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jpatalon</a:t>
            </a:r>
            <a:endParaRPr lang="en-US" dirty="0">
              <a:latin typeface="Courier New" panose="02070309020205020404" pitchFamily="49" charset="0"/>
              <a:cs typeface="Courier New" panose="02070309020205020404" pitchFamily="49" charset="0"/>
            </a:endParaRPr>
          </a:p>
        </p:txBody>
      </p:sp>
      <p:pic>
        <p:nvPicPr>
          <p:cNvPr id="5" name="Picture 4"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14390"/>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16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a:t>
            </a:r>
          </a:p>
        </p:txBody>
      </p:sp>
      <p:sp>
        <p:nvSpPr>
          <p:cNvPr id="3" name="Content Placeholder 2"/>
          <p:cNvSpPr>
            <a:spLocks noGrp="1"/>
          </p:cNvSpPr>
          <p:nvPr>
            <p:ph idx="1"/>
          </p:nvPr>
        </p:nvSpPr>
        <p:spPr>
          <a:xfrm>
            <a:off x="1097280" y="1845733"/>
            <a:ext cx="10463350" cy="4485021"/>
          </a:xfrm>
        </p:spPr>
        <p:txBody>
          <a:bodyPr>
            <a:normAutofit/>
          </a:bodyPr>
          <a:lstStyle/>
          <a:p>
            <a:r>
              <a:rPr lang="en-US" dirty="0"/>
              <a:t>Add instructor’s account to </a:t>
            </a:r>
            <a:r>
              <a:rPr lang="en-US" dirty="0" err="1"/>
              <a:t>sudo</a:t>
            </a:r>
            <a:r>
              <a:rPr lang="en-US" dirty="0"/>
              <a:t> users</a:t>
            </a:r>
          </a:p>
          <a:p>
            <a:pPr lvl="1"/>
            <a:r>
              <a:rPr lang="en-US" dirty="0">
                <a:latin typeface="Courier New" panose="02070309020205020404" pitchFamily="49" charset="0"/>
                <a:cs typeface="Courier New" panose="02070309020205020404" pitchFamily="49" charset="0"/>
              </a:rPr>
              <a:t>echo "</a:t>
            </a:r>
            <a:r>
              <a:rPr lang="en-US" dirty="0" err="1">
                <a:latin typeface="Courier New" panose="02070309020205020404" pitchFamily="49" charset="0"/>
                <a:cs typeface="Courier New" panose="02070309020205020404" pitchFamily="49" charset="0"/>
              </a:rPr>
              <a:t>jpatalon</a:t>
            </a:r>
            <a:r>
              <a:rPr lang="en-US" dirty="0">
                <a:latin typeface="Courier New" panose="02070309020205020404" pitchFamily="49" charset="0"/>
                <a:cs typeface="Courier New" panose="02070309020205020404" pitchFamily="49" charset="0"/>
              </a:rPr>
              <a:t> ALL=(ALL) ALL" &gt;&gt; /</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sudoers.d</a:t>
            </a:r>
            <a:r>
              <a:rPr lang="en-US" dirty="0">
                <a:latin typeface="Courier New" panose="02070309020205020404" pitchFamily="49" charset="0"/>
                <a:cs typeface="Courier New" panose="02070309020205020404" pitchFamily="49" charset="0"/>
              </a:rPr>
              <a:t>/users</a:t>
            </a:r>
          </a:p>
          <a:p>
            <a:pPr lvl="1"/>
            <a:r>
              <a:rPr lang="en-US" dirty="0">
                <a:cs typeface="Courier New" panose="02070309020205020404" pitchFamily="49" charset="0"/>
              </a:rPr>
              <a:t>Optionally you can manually edit the file, adding the necessary info</a:t>
            </a:r>
          </a:p>
          <a:p>
            <a:r>
              <a:rPr lang="en-US" dirty="0">
                <a:cs typeface="Courier New" panose="02070309020205020404" pitchFamily="49" charset="0"/>
              </a:rPr>
              <a:t>Create an account for yourself, add to the admin group, set a password, and add to </a:t>
            </a:r>
            <a:r>
              <a:rPr lang="en-US" dirty="0" err="1">
                <a:cs typeface="Courier New" panose="02070309020205020404" pitchFamily="49" charset="0"/>
              </a:rPr>
              <a:t>sudoers</a:t>
            </a:r>
            <a:endParaRPr lang="en-US" dirty="0">
              <a:cs typeface="Courier New" panose="02070309020205020404" pitchFamily="49" charset="0"/>
            </a:endParaRPr>
          </a:p>
          <a:p>
            <a:r>
              <a:rPr lang="en-US" dirty="0">
                <a:cs typeface="Courier New" panose="02070309020205020404" pitchFamily="49" charset="0"/>
              </a:rPr>
              <a:t>Check accounts with the id command</a:t>
            </a:r>
          </a:p>
          <a:p>
            <a:pPr lvl="1"/>
            <a:r>
              <a:rPr lang="en-US" dirty="0">
                <a:latin typeface="Courier New" panose="02070309020205020404" pitchFamily="49" charset="0"/>
                <a:cs typeface="Courier New" panose="02070309020205020404" pitchFamily="49" charset="0"/>
              </a:rPr>
              <a:t>id </a:t>
            </a:r>
            <a:r>
              <a:rPr lang="en-US" dirty="0" err="1">
                <a:latin typeface="Courier New" panose="02070309020205020404" pitchFamily="49" charset="0"/>
                <a:cs typeface="Courier New" panose="02070309020205020404" pitchFamily="49" charset="0"/>
              </a:rPr>
              <a:t>jpatalon</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uid</a:t>
            </a:r>
            <a:r>
              <a:rPr lang="en-US" dirty="0">
                <a:latin typeface="Courier New" panose="02070309020205020404" pitchFamily="49" charset="0"/>
                <a:cs typeface="Courier New" panose="02070309020205020404" pitchFamily="49" charset="0"/>
              </a:rPr>
              <a:t>=1001(</a:t>
            </a:r>
            <a:r>
              <a:rPr lang="en-US" dirty="0" err="1">
                <a:latin typeface="Courier New" panose="02070309020205020404" pitchFamily="49" charset="0"/>
                <a:cs typeface="Courier New" panose="02070309020205020404" pitchFamily="49" charset="0"/>
              </a:rPr>
              <a:t>jpatalon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gid</a:t>
            </a:r>
            <a:r>
              <a:rPr lang="en-US" dirty="0">
                <a:latin typeface="Courier New" panose="02070309020205020404" pitchFamily="49" charset="0"/>
                <a:cs typeface="Courier New" panose="02070309020205020404" pitchFamily="49" charset="0"/>
              </a:rPr>
              <a:t>=1001(</a:t>
            </a:r>
            <a:r>
              <a:rPr lang="en-US" dirty="0" err="1">
                <a:latin typeface="Courier New" panose="02070309020205020404" pitchFamily="49" charset="0"/>
                <a:cs typeface="Courier New" panose="02070309020205020404" pitchFamily="49" charset="0"/>
              </a:rPr>
              <a:t>jpatalon</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groups=1001(</a:t>
            </a:r>
            <a:r>
              <a:rPr lang="en-US" dirty="0" err="1">
                <a:latin typeface="Courier New" panose="02070309020205020404" pitchFamily="49" charset="0"/>
                <a:cs typeface="Courier New" panose="02070309020205020404" pitchFamily="49" charset="0"/>
              </a:rPr>
              <a:t>jpatalon</a:t>
            </a:r>
            <a:r>
              <a:rPr lang="en-US" dirty="0">
                <a:latin typeface="Courier New" panose="02070309020205020404" pitchFamily="49" charset="0"/>
                <a:cs typeface="Courier New" panose="02070309020205020404" pitchFamily="49" charset="0"/>
              </a:rPr>
              <a:t>),0(root),10(wheel),1002(admin)</a:t>
            </a:r>
          </a:p>
          <a:p>
            <a:r>
              <a:rPr lang="en-US" dirty="0">
                <a:cs typeface="Courier New" panose="02070309020205020404" pitchFamily="49" charset="0"/>
              </a:rPr>
              <a:t>Update your system</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update</a:t>
            </a:r>
          </a:p>
          <a:p>
            <a:r>
              <a:rPr lang="en-US" dirty="0">
                <a:cs typeface="Courier New" panose="02070309020205020404" pitchFamily="49" charset="0"/>
              </a:rPr>
              <a:t>Reboot</a:t>
            </a:r>
          </a:p>
          <a:p>
            <a:pPr lvl="1"/>
            <a:r>
              <a:rPr lang="en-US" dirty="0">
                <a:latin typeface="Courier New" panose="02070309020205020404" pitchFamily="49" charset="0"/>
                <a:cs typeface="Courier New" panose="02070309020205020404" pitchFamily="49" charset="0"/>
              </a:rPr>
              <a:t>reboot</a:t>
            </a:r>
          </a:p>
          <a:p>
            <a:endParaRPr lang="en-US" dirty="0">
              <a:latin typeface="Courier New" panose="02070309020205020404" pitchFamily="49" charset="0"/>
              <a:cs typeface="Courier New" panose="02070309020205020404" pitchFamily="49" charset="0"/>
            </a:endParaRPr>
          </a:p>
        </p:txBody>
      </p:sp>
      <p:pic>
        <p:nvPicPr>
          <p:cNvPr id="4" name="Picture 3"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22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Web Server</a:t>
            </a:r>
          </a:p>
        </p:txBody>
      </p:sp>
      <p:sp>
        <p:nvSpPr>
          <p:cNvPr id="3" name="Content Placeholder 2"/>
          <p:cNvSpPr>
            <a:spLocks noGrp="1"/>
          </p:cNvSpPr>
          <p:nvPr>
            <p:ph idx="1"/>
          </p:nvPr>
        </p:nvSpPr>
        <p:spPr>
          <a:xfrm>
            <a:off x="1097280" y="1845733"/>
            <a:ext cx="10058400" cy="4378421"/>
          </a:xfrm>
        </p:spPr>
        <p:txBody>
          <a:bodyPr>
            <a:normAutofit/>
          </a:bodyPr>
          <a:lstStyle/>
          <a:p>
            <a:r>
              <a:rPr lang="en-US" dirty="0"/>
              <a:t>Apache HTTP server first released in 1995</a:t>
            </a:r>
          </a:p>
          <a:p>
            <a:r>
              <a:rPr lang="en-US" dirty="0"/>
              <a:t>Latest version is 2.4.29, </a:t>
            </a:r>
            <a:r>
              <a:rPr lang="en-US"/>
              <a:t>released October 23, 2017</a:t>
            </a:r>
            <a:endParaRPr lang="en-US" dirty="0"/>
          </a:p>
          <a:p>
            <a:r>
              <a:rPr lang="en-US" dirty="0"/>
              <a:t>Apache is the worlds most used web server software</a:t>
            </a:r>
          </a:p>
          <a:p>
            <a:r>
              <a:rPr lang="en-US" dirty="0"/>
              <a:t>Estimated to serve 50% of all active web sites, 37% of top servers</a:t>
            </a:r>
          </a:p>
          <a:p>
            <a:r>
              <a:rPr lang="en-US" dirty="0"/>
              <a:t>Apache supports many programming languages, such as Perl and PHP</a:t>
            </a:r>
          </a:p>
          <a:p>
            <a:r>
              <a:rPr lang="en-US" dirty="0"/>
              <a:t>Apache 2.0 added support for additional features:</a:t>
            </a:r>
          </a:p>
          <a:p>
            <a:pPr lvl="1"/>
            <a:r>
              <a:rPr lang="en-US" dirty="0"/>
              <a:t>Better Windows implementation</a:t>
            </a:r>
          </a:p>
          <a:p>
            <a:pPr lvl="1"/>
            <a:r>
              <a:rPr lang="en-US" dirty="0"/>
              <a:t>IPv6 support</a:t>
            </a:r>
          </a:p>
          <a:p>
            <a:pPr lvl="1"/>
            <a:r>
              <a:rPr lang="en-US" dirty="0"/>
              <a:t>Simplified configuration</a:t>
            </a:r>
          </a:p>
          <a:p>
            <a:pPr lvl="1"/>
            <a:r>
              <a:rPr lang="en-US" dirty="0"/>
              <a:t>Unicode support in Windows</a:t>
            </a:r>
          </a:p>
          <a:p>
            <a:pPr lvl="1"/>
            <a:r>
              <a:rPr lang="en-US" dirty="0"/>
              <a:t>Multilanguage error responses</a:t>
            </a:r>
          </a:p>
        </p:txBody>
      </p:sp>
      <p:pic>
        <p:nvPicPr>
          <p:cNvPr id="5" name="Picture 2" descr="Apache HTTP server logo (2016).svg">
            <a:extLst>
              <a:ext uri="{FF2B5EF4-FFF2-40B4-BE49-F238E27FC236}">
                <a16:creationId xmlns:a16="http://schemas.microsoft.com/office/drawing/2014/main" id="{98DE9710-2F93-634C-AD1A-728CF090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50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Installation</a:t>
            </a:r>
          </a:p>
        </p:txBody>
      </p:sp>
      <p:sp>
        <p:nvSpPr>
          <p:cNvPr id="3" name="Content Placeholder 2"/>
          <p:cNvSpPr>
            <a:spLocks noGrp="1"/>
          </p:cNvSpPr>
          <p:nvPr>
            <p:ph idx="1"/>
          </p:nvPr>
        </p:nvSpPr>
        <p:spPr/>
        <p:txBody>
          <a:bodyPr>
            <a:normAutofit/>
          </a:bodyPr>
          <a:lstStyle/>
          <a:p>
            <a:r>
              <a:rPr lang="en-US" dirty="0"/>
              <a:t>Apache can be installed during initial OS installation, or added later</a:t>
            </a:r>
          </a:p>
          <a:p>
            <a:r>
              <a:rPr lang="en-US" dirty="0"/>
              <a:t>Install Apache using the following command (as root):</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httpd</a:t>
            </a:r>
          </a:p>
          <a:p>
            <a:r>
              <a:rPr lang="en-US" dirty="0">
                <a:cs typeface="Courier New" panose="02070309020205020404" pitchFamily="49" charset="0"/>
              </a:rPr>
              <a:t>Firewall must be stopped to allow traffic (as root):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stop </a:t>
            </a:r>
            <a:r>
              <a:rPr lang="en-US" dirty="0" err="1">
                <a:latin typeface="Courier New" panose="02070309020205020404" pitchFamily="49" charset="0"/>
                <a:cs typeface="Courier New" panose="02070309020205020404" pitchFamily="49" charset="0"/>
              </a:rPr>
              <a:t>firewalld.service</a:t>
            </a:r>
            <a:endParaRPr lang="en-US" dirty="0">
              <a:cs typeface="Courier New" panose="02070309020205020404" pitchFamily="49" charset="0"/>
            </a:endParaRPr>
          </a:p>
          <a:p>
            <a:r>
              <a:rPr lang="en-US" dirty="0">
                <a:cs typeface="Courier New" panose="02070309020205020404" pitchFamily="49" charset="0"/>
              </a:rPr>
              <a:t>Firewall should be disabled from starting on boot (as root):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disable </a:t>
            </a:r>
            <a:r>
              <a:rPr lang="en-US" dirty="0" err="1">
                <a:latin typeface="Courier New" panose="02070309020205020404" pitchFamily="49" charset="0"/>
                <a:cs typeface="Courier New" panose="02070309020205020404" pitchFamily="49" charset="0"/>
              </a:rPr>
              <a:t>firewalld.service</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Optionally firewall can be configured to allow specified traffic</a:t>
            </a:r>
          </a:p>
          <a:p>
            <a:pPr lvl="1"/>
            <a:r>
              <a:rPr lang="en-US" dirty="0">
                <a:cs typeface="Courier New" panose="02070309020205020404" pitchFamily="49" charset="0"/>
              </a:rPr>
              <a:t>We will configure the firewall later in the semester!</a:t>
            </a:r>
          </a:p>
        </p:txBody>
      </p:sp>
      <p:pic>
        <p:nvPicPr>
          <p:cNvPr id="6" name="Picture 2" descr="Apache HTTP server logo (2016).svg">
            <a:extLst>
              <a:ext uri="{FF2B5EF4-FFF2-40B4-BE49-F238E27FC236}">
                <a16:creationId xmlns:a16="http://schemas.microsoft.com/office/drawing/2014/main" id="{59DB12B5-BB2A-6E4E-8C8C-97B32672D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39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Installation</a:t>
            </a:r>
          </a:p>
        </p:txBody>
      </p:sp>
      <p:sp>
        <p:nvSpPr>
          <p:cNvPr id="3" name="Content Placeholder 2"/>
          <p:cNvSpPr>
            <a:spLocks noGrp="1"/>
          </p:cNvSpPr>
          <p:nvPr>
            <p:ph idx="1"/>
          </p:nvPr>
        </p:nvSpPr>
        <p:spPr/>
        <p:txBody>
          <a:bodyPr>
            <a:normAutofit/>
          </a:bodyPr>
          <a:lstStyle/>
          <a:p>
            <a:r>
              <a:rPr lang="en-US" dirty="0">
                <a:cs typeface="Courier New" panose="02070309020205020404" pitchFamily="49" charset="0"/>
              </a:rPr>
              <a:t>Start Apache with the following command (as root):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start </a:t>
            </a:r>
            <a:r>
              <a:rPr lang="en-US" dirty="0" err="1">
                <a:latin typeface="Courier New" panose="02070309020205020404" pitchFamily="49" charset="0"/>
                <a:cs typeface="Courier New" panose="02070309020205020404" pitchFamily="49" charset="0"/>
              </a:rPr>
              <a:t>httpd.service</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Configure Apache to start on boot (as root):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enable </a:t>
            </a:r>
            <a:r>
              <a:rPr lang="en-US" dirty="0" err="1">
                <a:latin typeface="Courier New" panose="02070309020205020404" pitchFamily="49" charset="0"/>
                <a:cs typeface="Courier New" panose="02070309020205020404" pitchFamily="49" charset="0"/>
              </a:rPr>
              <a:t>httpd.service</a:t>
            </a:r>
            <a:endParaRPr lang="en-US"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By default, Apache (and most installed services) do not automatically start on boot after installation</a:t>
            </a:r>
          </a:p>
          <a:p>
            <a:r>
              <a:rPr lang="en-US" dirty="0">
                <a:cs typeface="Courier New" panose="02070309020205020404" pitchFamily="49" charset="0"/>
              </a:rPr>
              <a:t>After installation, attempt to view welcome page</a:t>
            </a:r>
          </a:p>
          <a:p>
            <a:pPr lvl="1"/>
            <a:r>
              <a:rPr lang="en-US" dirty="0">
                <a:cs typeface="Courier New" panose="02070309020205020404" pitchFamily="49" charset="0"/>
              </a:rPr>
              <a:t>VM: http://</a:t>
            </a:r>
            <a:r>
              <a:rPr lang="en-US" dirty="0" err="1">
                <a:cs typeface="Courier New" panose="02070309020205020404" pitchFamily="49" charset="0"/>
              </a:rPr>
              <a:t>hostname.cs.edinboro.edu</a:t>
            </a:r>
            <a:endParaRPr lang="en-US" dirty="0">
              <a:cs typeface="Courier New" panose="02070309020205020404" pitchFamily="49" charset="0"/>
            </a:endParaRPr>
          </a:p>
          <a:p>
            <a:pPr lvl="2"/>
            <a:r>
              <a:rPr lang="en-US" sz="1600" dirty="0">
                <a:cs typeface="Courier New" panose="02070309020205020404" pitchFamily="49" charset="0"/>
              </a:rPr>
              <a:t>Example: </a:t>
            </a:r>
            <a:r>
              <a:rPr lang="en-US" sz="1600" dirty="0">
                <a:cs typeface="Courier New" panose="02070309020205020404" pitchFamily="49" charset="0"/>
                <a:hlinkClick r:id="rId2"/>
              </a:rPr>
              <a:t>http://ecsc325-110.cs.edinboro.edu</a:t>
            </a:r>
            <a:endParaRPr lang="en-US" sz="1600" dirty="0">
              <a:cs typeface="Courier New" panose="02070309020205020404" pitchFamily="49" charset="0"/>
            </a:endParaRPr>
          </a:p>
          <a:p>
            <a:pPr lvl="2"/>
            <a:r>
              <a:rPr lang="en-US" sz="1600" dirty="0">
                <a:cs typeface="Courier New" panose="02070309020205020404" pitchFamily="49" charset="0"/>
              </a:rPr>
              <a:t>Can only be accessed from within CS network (VPN or SOCKS Proxy needed!)</a:t>
            </a:r>
          </a:p>
          <a:p>
            <a:pPr lvl="1"/>
            <a:r>
              <a:rPr lang="en-US" dirty="0">
                <a:cs typeface="Courier New" panose="02070309020205020404" pitchFamily="49" charset="0"/>
              </a:rPr>
              <a:t>Apache HTTP Server Test webpage should display</a:t>
            </a:r>
          </a:p>
        </p:txBody>
      </p:sp>
      <p:pic>
        <p:nvPicPr>
          <p:cNvPr id="5" name="Picture 2" descr="Apache HTTP server logo (2016).svg">
            <a:extLst>
              <a:ext uri="{FF2B5EF4-FFF2-40B4-BE49-F238E27FC236}">
                <a16:creationId xmlns:a16="http://schemas.microsoft.com/office/drawing/2014/main" id="{DD8E34F0-C040-8246-925C-75CD0848A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6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 review</a:t>
            </a:r>
          </a:p>
        </p:txBody>
      </p:sp>
      <p:sp>
        <p:nvSpPr>
          <p:cNvPr id="3" name="Content Placeholder 2"/>
          <p:cNvSpPr>
            <a:spLocks noGrp="1"/>
          </p:cNvSpPr>
          <p:nvPr>
            <p:ph idx="1"/>
          </p:nvPr>
        </p:nvSpPr>
        <p:spPr>
          <a:xfrm>
            <a:off x="1097280" y="1845733"/>
            <a:ext cx="10058400" cy="4419599"/>
          </a:xfrm>
        </p:spPr>
        <p:txBody>
          <a:bodyPr>
            <a:normAutofit/>
          </a:bodyPr>
          <a:lstStyle/>
          <a:p>
            <a:r>
              <a:rPr lang="en-US" dirty="0"/>
              <a:t>Fault Tolerance</a:t>
            </a:r>
          </a:p>
          <a:p>
            <a:pPr lvl="1"/>
            <a:r>
              <a:rPr lang="en-US" dirty="0"/>
              <a:t>Redundant hardware that can take over immediately in the event of a failure</a:t>
            </a:r>
          </a:p>
          <a:p>
            <a:pPr lvl="1"/>
            <a:r>
              <a:rPr lang="en-US" dirty="0"/>
              <a:t>Can be expensive, and does not address software failures</a:t>
            </a:r>
          </a:p>
          <a:p>
            <a:pPr lvl="1"/>
            <a:r>
              <a:rPr lang="en-US" dirty="0"/>
              <a:t>Typically desired wherever possible</a:t>
            </a:r>
          </a:p>
          <a:p>
            <a:pPr lvl="1"/>
            <a:r>
              <a:rPr lang="en-US" dirty="0"/>
              <a:t>Examples: redundant power supplies or redundant network connections</a:t>
            </a:r>
          </a:p>
          <a:p>
            <a:r>
              <a:rPr lang="en-US" dirty="0"/>
              <a:t>High Availability</a:t>
            </a:r>
          </a:p>
          <a:p>
            <a:pPr lvl="1"/>
            <a:r>
              <a:rPr lang="en-US" dirty="0"/>
              <a:t>Uses software to manage availability of services</a:t>
            </a:r>
          </a:p>
          <a:p>
            <a:pPr lvl="1"/>
            <a:r>
              <a:rPr lang="en-US" dirty="0"/>
              <a:t>Restores services after a failure, potentially on different hardware</a:t>
            </a:r>
          </a:p>
          <a:p>
            <a:pPr lvl="1"/>
            <a:r>
              <a:rPr lang="en-US" dirty="0"/>
              <a:t>Minimize interruptions during software failures</a:t>
            </a:r>
          </a:p>
          <a:p>
            <a:pPr lvl="1"/>
            <a:r>
              <a:rPr lang="en-US" dirty="0"/>
              <a:t>Example: Failover database cluster</a:t>
            </a:r>
          </a:p>
          <a:p>
            <a:endParaRPr lang="en-US" dirty="0"/>
          </a:p>
          <a:p>
            <a:endParaRPr lang="en-US" dirty="0"/>
          </a:p>
        </p:txBody>
      </p:sp>
      <p:pic>
        <p:nvPicPr>
          <p:cNvPr id="5" name="Picture 4">
            <a:extLst>
              <a:ext uri="{FF2B5EF4-FFF2-40B4-BE49-F238E27FC236}">
                <a16:creationId xmlns:a16="http://schemas.microsoft.com/office/drawing/2014/main" id="{4A645D08-416B-714B-A2D1-27FC325CB78C}"/>
              </a:ext>
            </a:extLst>
          </p:cNvPr>
          <p:cNvPicPr>
            <a:picLocks noChangeAspect="1"/>
          </p:cNvPicPr>
          <p:nvPr/>
        </p:nvPicPr>
        <p:blipFill>
          <a:blip r:embed="rId2"/>
          <a:stretch>
            <a:fillRect/>
          </a:stretch>
        </p:blipFill>
        <p:spPr>
          <a:xfrm>
            <a:off x="9355102" y="1845733"/>
            <a:ext cx="1800578" cy="1800578"/>
          </a:xfrm>
          <a:prstGeom prst="rect">
            <a:avLst/>
          </a:prstGeom>
          <a:ln>
            <a:solidFill>
              <a:schemeClr val="tx1"/>
            </a:solidFill>
          </a:ln>
        </p:spPr>
      </p:pic>
      <p:sp>
        <p:nvSpPr>
          <p:cNvPr id="4" name="Rectangle 3">
            <a:extLst>
              <a:ext uri="{FF2B5EF4-FFF2-40B4-BE49-F238E27FC236}">
                <a16:creationId xmlns:a16="http://schemas.microsoft.com/office/drawing/2014/main" id="{F5664722-B664-BE46-8242-17A762CA48FF}"/>
              </a:ext>
            </a:extLst>
          </p:cNvPr>
          <p:cNvSpPr/>
          <p:nvPr/>
        </p:nvSpPr>
        <p:spPr>
          <a:xfrm rot="172589">
            <a:off x="8407540" y="4147157"/>
            <a:ext cx="3695702"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Fault Domains?!</a:t>
            </a:r>
          </a:p>
        </p:txBody>
      </p:sp>
    </p:spTree>
    <p:extLst>
      <p:ext uri="{BB962C8B-B14F-4D97-AF65-F5344CB8AC3E}">
        <p14:creationId xmlns:p14="http://schemas.microsoft.com/office/powerpoint/2010/main" val="3154858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Commands</a:t>
            </a:r>
          </a:p>
        </p:txBody>
      </p:sp>
      <p:sp>
        <p:nvSpPr>
          <p:cNvPr id="3" name="Content Placeholder 2"/>
          <p:cNvSpPr>
            <a:spLocks noGrp="1"/>
          </p:cNvSpPr>
          <p:nvPr>
            <p:ph idx="1"/>
          </p:nvPr>
        </p:nvSpPr>
        <p:spPr/>
        <p:txBody>
          <a:bodyPr/>
          <a:lstStyle/>
          <a:p>
            <a:r>
              <a:rPr lang="en-US" dirty="0"/>
              <a:t>Operating System Apache commands (RHEL/Fedora/CentOS/etc. specific):</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start </a:t>
            </a:r>
            <a:r>
              <a:rPr lang="en-US" dirty="0" err="1">
                <a:latin typeface="Courier New" panose="02070309020205020404" pitchFamily="49" charset="0"/>
                <a:cs typeface="Courier New" panose="02070309020205020404" pitchFamily="49" charset="0"/>
              </a:rPr>
              <a:t>httpd.service</a:t>
            </a:r>
            <a:r>
              <a:rPr lang="en-US" dirty="0">
                <a:latin typeface="Courier New" panose="02070309020205020404" pitchFamily="49" charset="0"/>
                <a:cs typeface="Courier New" panose="02070309020205020404" pitchFamily="49" charset="0"/>
              </a:rPr>
              <a:t> </a:t>
            </a:r>
            <a:r>
              <a:rPr lang="en-US" dirty="0"/>
              <a:t>– start the Apache web service</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stop </a:t>
            </a:r>
            <a:r>
              <a:rPr lang="en-US" dirty="0" err="1">
                <a:latin typeface="Courier New" panose="02070309020205020404" pitchFamily="49" charset="0"/>
                <a:cs typeface="Courier New" panose="02070309020205020404" pitchFamily="49" charset="0"/>
              </a:rPr>
              <a:t>httpd.service</a:t>
            </a:r>
            <a:r>
              <a:rPr lang="en-US" dirty="0">
                <a:latin typeface="Courier New" panose="02070309020205020404" pitchFamily="49" charset="0"/>
                <a:cs typeface="Courier New" panose="02070309020205020404" pitchFamily="49" charset="0"/>
              </a:rPr>
              <a:t> </a:t>
            </a:r>
            <a:r>
              <a:rPr lang="en-US" dirty="0"/>
              <a:t>– stop the Apache web service</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restart </a:t>
            </a:r>
            <a:r>
              <a:rPr lang="en-US" dirty="0" err="1">
                <a:latin typeface="Courier New" panose="02070309020205020404" pitchFamily="49" charset="0"/>
                <a:cs typeface="Courier New" panose="02070309020205020404" pitchFamily="49" charset="0"/>
              </a:rPr>
              <a:t>httpd.service</a:t>
            </a:r>
            <a:r>
              <a:rPr lang="en-US" dirty="0">
                <a:latin typeface="Courier New" panose="02070309020205020404" pitchFamily="49" charset="0"/>
                <a:cs typeface="Courier New" panose="02070309020205020404" pitchFamily="49" charset="0"/>
              </a:rPr>
              <a:t> </a:t>
            </a:r>
            <a:r>
              <a:rPr lang="en-US" dirty="0"/>
              <a:t>– restart the Apache web service</a:t>
            </a:r>
          </a:p>
          <a:p>
            <a:r>
              <a:rPr lang="en-US" dirty="0"/>
              <a:t>Native Apache commands:</a:t>
            </a:r>
          </a:p>
          <a:p>
            <a:pPr lvl="1"/>
            <a:r>
              <a:rPr lang="en-US" dirty="0" err="1">
                <a:latin typeface="Courier New" panose="02070309020205020404" pitchFamily="49" charset="0"/>
                <a:cs typeface="Courier New" panose="02070309020205020404" pitchFamily="49" charset="0"/>
              </a:rPr>
              <a:t>apachectl</a:t>
            </a:r>
            <a:r>
              <a:rPr lang="en-US" dirty="0">
                <a:latin typeface="Courier New" panose="02070309020205020404" pitchFamily="49" charset="0"/>
                <a:cs typeface="Courier New" panose="02070309020205020404" pitchFamily="49" charset="0"/>
              </a:rPr>
              <a:t> start </a:t>
            </a:r>
            <a:r>
              <a:rPr lang="en-US" dirty="0"/>
              <a:t>– start the Apache web service</a:t>
            </a:r>
          </a:p>
          <a:p>
            <a:pPr lvl="1"/>
            <a:r>
              <a:rPr lang="en-US" dirty="0" err="1">
                <a:latin typeface="Courier New" panose="02070309020205020404" pitchFamily="49" charset="0"/>
                <a:cs typeface="Courier New" panose="02070309020205020404" pitchFamily="49" charset="0"/>
              </a:rPr>
              <a:t>apachectl</a:t>
            </a:r>
            <a:r>
              <a:rPr lang="en-US" dirty="0">
                <a:latin typeface="Courier New" panose="02070309020205020404" pitchFamily="49" charset="0"/>
                <a:cs typeface="Courier New" panose="02070309020205020404" pitchFamily="49" charset="0"/>
              </a:rPr>
              <a:t> stop </a:t>
            </a:r>
            <a:r>
              <a:rPr lang="en-US" dirty="0"/>
              <a:t>– stop the Apache web service</a:t>
            </a:r>
          </a:p>
          <a:p>
            <a:pPr lvl="1"/>
            <a:r>
              <a:rPr lang="en-US" dirty="0" err="1">
                <a:latin typeface="Courier New" panose="02070309020205020404" pitchFamily="49" charset="0"/>
                <a:cs typeface="Courier New" panose="02070309020205020404" pitchFamily="49" charset="0"/>
              </a:rPr>
              <a:t>apachectl</a:t>
            </a:r>
            <a:r>
              <a:rPr lang="en-US" dirty="0">
                <a:latin typeface="Courier New" panose="02070309020205020404" pitchFamily="49" charset="0"/>
                <a:cs typeface="Courier New" panose="02070309020205020404" pitchFamily="49" charset="0"/>
              </a:rPr>
              <a:t> restart </a:t>
            </a:r>
            <a:r>
              <a:rPr lang="en-US" dirty="0"/>
              <a:t>– restart the Apache web service</a:t>
            </a:r>
          </a:p>
          <a:p>
            <a:r>
              <a:rPr lang="en-US" dirty="0"/>
              <a:t>Many more available in manual pages:</a:t>
            </a:r>
          </a:p>
          <a:p>
            <a:pPr lvl="1"/>
            <a:r>
              <a:rPr lang="en-US" dirty="0">
                <a:latin typeface="Courier New" panose="02070309020205020404" pitchFamily="49" charset="0"/>
                <a:cs typeface="Courier New" panose="02070309020205020404" pitchFamily="49" charset="0"/>
              </a:rPr>
              <a:t>man </a:t>
            </a:r>
            <a:r>
              <a:rPr lang="en-US" dirty="0" err="1">
                <a:latin typeface="Courier New" panose="02070309020205020404" pitchFamily="49" charset="0"/>
                <a:cs typeface="Courier New" panose="02070309020205020404" pitchFamily="49" charset="0"/>
              </a:rPr>
              <a:t>apachectl</a:t>
            </a:r>
            <a:endParaRPr lang="en-US" dirty="0">
              <a:latin typeface="Courier New" panose="02070309020205020404" pitchFamily="49" charset="0"/>
              <a:cs typeface="Courier New" panose="02070309020205020404" pitchFamily="49" charset="0"/>
            </a:endParaRPr>
          </a:p>
        </p:txBody>
      </p:sp>
      <p:pic>
        <p:nvPicPr>
          <p:cNvPr id="5" name="Picture 2" descr="Apache HTTP server logo (2016).svg">
            <a:extLst>
              <a:ext uri="{FF2B5EF4-FFF2-40B4-BE49-F238E27FC236}">
                <a16:creationId xmlns:a16="http://schemas.microsoft.com/office/drawing/2014/main" id="{A5CEBFB8-B2AF-494B-A106-8053A52A3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73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Configuration</a:t>
            </a:r>
          </a:p>
        </p:txBody>
      </p:sp>
      <p:sp>
        <p:nvSpPr>
          <p:cNvPr id="3" name="Content Placeholder 2"/>
          <p:cNvSpPr>
            <a:spLocks noGrp="1"/>
          </p:cNvSpPr>
          <p:nvPr>
            <p:ph idx="1"/>
          </p:nvPr>
        </p:nvSpPr>
        <p:spPr/>
        <p:txBody>
          <a:bodyPr/>
          <a:lstStyle/>
          <a:p>
            <a:r>
              <a:rPr lang="en-US" dirty="0"/>
              <a:t>Main Apache configuration file is located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httpd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conf</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httpd.conf</a:t>
            </a:r>
            <a:endParaRPr lang="en-US" dirty="0">
              <a:latin typeface="Courier New" panose="02070309020205020404" pitchFamily="49" charset="0"/>
              <a:cs typeface="Courier New" panose="02070309020205020404" pitchFamily="49" charset="0"/>
            </a:endParaRPr>
          </a:p>
          <a:p>
            <a:pPr lvl="1"/>
            <a:r>
              <a:rPr lang="en-US" dirty="0"/>
              <a:t>Different Linux distributions may store </a:t>
            </a:r>
            <a:r>
              <a:rPr lang="en-US" dirty="0" err="1"/>
              <a:t>config</a:t>
            </a:r>
            <a:r>
              <a:rPr lang="en-US" dirty="0"/>
              <a:t> file in different location</a:t>
            </a:r>
          </a:p>
          <a:p>
            <a:pPr lvl="1"/>
            <a:r>
              <a:rPr lang="en-US" dirty="0"/>
              <a:t>Manually building and configuring Apache may result in a different </a:t>
            </a:r>
            <a:r>
              <a:rPr lang="en-US" dirty="0" err="1"/>
              <a:t>config</a:t>
            </a:r>
            <a:r>
              <a:rPr lang="en-US" dirty="0"/>
              <a:t> file location</a:t>
            </a:r>
          </a:p>
          <a:p>
            <a:pPr lvl="1"/>
            <a:r>
              <a:rPr lang="en-US" dirty="0"/>
              <a:t>Additional configuration files can be located in </a:t>
            </a:r>
            <a:r>
              <a:rPr lang="en-US" dirty="0" err="1">
                <a:latin typeface="Courier New" panose="02070309020205020404" pitchFamily="49" charset="0"/>
                <a:cs typeface="Courier New" panose="02070309020205020404" pitchFamily="49" charset="0"/>
              </a:rPr>
              <a:t>conf.d</a:t>
            </a:r>
            <a:r>
              <a:rPr lang="en-US" dirty="0"/>
              <a:t> directory</a:t>
            </a:r>
          </a:p>
          <a:p>
            <a:pPr lvl="2"/>
            <a:r>
              <a:rPr lang="en-US" dirty="0"/>
              <a:t>Example: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httpd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conf.d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welcome.conf</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Main Apache configuration file is separated into 3 sections</a:t>
            </a:r>
          </a:p>
          <a:p>
            <a:pPr lvl="1"/>
            <a:r>
              <a:rPr lang="en-US" dirty="0">
                <a:cs typeface="Courier New" panose="02070309020205020404" pitchFamily="49" charset="0"/>
              </a:rPr>
              <a:t>Global Section – Controls server overall operation</a:t>
            </a:r>
          </a:p>
          <a:p>
            <a:pPr lvl="1"/>
            <a:r>
              <a:rPr lang="en-US" dirty="0">
                <a:cs typeface="Courier New" panose="02070309020205020404" pitchFamily="49" charset="0"/>
              </a:rPr>
              <a:t>Main Section – Configuration of default server</a:t>
            </a:r>
          </a:p>
          <a:p>
            <a:pPr lvl="1"/>
            <a:r>
              <a:rPr lang="en-US" dirty="0">
                <a:cs typeface="Courier New" panose="02070309020205020404" pitchFamily="49" charset="0"/>
              </a:rPr>
              <a:t>Virtual Hosts Section – Settings for virtual hosts</a:t>
            </a:r>
          </a:p>
          <a:p>
            <a:r>
              <a:rPr lang="en-US" dirty="0">
                <a:cs typeface="Courier New" panose="02070309020205020404" pitchFamily="49" charset="0"/>
              </a:rPr>
              <a:t>Log files are important!</a:t>
            </a:r>
          </a:p>
          <a:p>
            <a:pPr lvl="1"/>
            <a:r>
              <a:rPr lang="en-US" dirty="0">
                <a:cs typeface="Courier New" panose="02070309020205020404" pitchFamily="49" charset="0"/>
              </a:rPr>
              <a:t>Typically located within /</a:t>
            </a:r>
            <a:r>
              <a:rPr lang="en-US" dirty="0" err="1">
                <a:cs typeface="Courier New" panose="02070309020205020404" pitchFamily="49" charset="0"/>
              </a:rPr>
              <a:t>var</a:t>
            </a:r>
            <a:r>
              <a:rPr lang="en-US" dirty="0">
                <a:cs typeface="Courier New" panose="02070309020205020404" pitchFamily="49" charset="0"/>
              </a:rPr>
              <a:t>/log/</a:t>
            </a:r>
            <a:r>
              <a:rPr lang="en-US" dirty="0" err="1">
                <a:cs typeface="Courier New" panose="02070309020205020404" pitchFamily="49" charset="0"/>
              </a:rPr>
              <a:t>httpd</a:t>
            </a:r>
            <a:endParaRPr lang="en-US" dirty="0">
              <a:cs typeface="Courier New" panose="02070309020205020404" pitchFamily="49" charset="0"/>
            </a:endParaRPr>
          </a:p>
        </p:txBody>
      </p:sp>
      <p:pic>
        <p:nvPicPr>
          <p:cNvPr id="5" name="Picture 2" descr="Apache HTTP server logo (2016).svg">
            <a:extLst>
              <a:ext uri="{FF2B5EF4-FFF2-40B4-BE49-F238E27FC236}">
                <a16:creationId xmlns:a16="http://schemas.microsoft.com/office/drawing/2014/main" id="{25399FA7-FF6B-5142-A4F9-DDCF01FF9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780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Configuration</a:t>
            </a:r>
          </a:p>
        </p:txBody>
      </p:sp>
      <p:sp>
        <p:nvSpPr>
          <p:cNvPr id="3" name="Content Placeholder 2"/>
          <p:cNvSpPr>
            <a:spLocks noGrp="1"/>
          </p:cNvSpPr>
          <p:nvPr>
            <p:ph idx="1"/>
          </p:nvPr>
        </p:nvSpPr>
        <p:spPr/>
        <p:txBody>
          <a:bodyPr/>
          <a:lstStyle/>
          <a:p>
            <a:r>
              <a:rPr lang="en-US" dirty="0"/>
              <a:t>Virtual Hosts</a:t>
            </a:r>
          </a:p>
          <a:p>
            <a:pPr lvl="1"/>
            <a:r>
              <a:rPr lang="en-US" dirty="0"/>
              <a:t>Different ports can be used to specify different web pages</a:t>
            </a:r>
          </a:p>
          <a:p>
            <a:pPr lvl="2"/>
            <a:r>
              <a:rPr lang="en-US" sz="1600" dirty="0"/>
              <a:t>www.example.com:8080 and www.example.com:8081 can be different web sites</a:t>
            </a:r>
          </a:p>
          <a:p>
            <a:pPr lvl="1"/>
            <a:r>
              <a:rPr lang="en-US" dirty="0"/>
              <a:t>Different IP addresses can be used on the same Apache installation</a:t>
            </a:r>
          </a:p>
          <a:p>
            <a:pPr lvl="2"/>
            <a:r>
              <a:rPr lang="en-US" sz="1600" dirty="0"/>
              <a:t>Multiple IP addresses on the same network interface</a:t>
            </a:r>
          </a:p>
          <a:p>
            <a:pPr lvl="2"/>
            <a:r>
              <a:rPr lang="en-US" sz="1600" dirty="0"/>
              <a:t>Often referred to as Virtual IP Addresses (VIP’s)</a:t>
            </a:r>
          </a:p>
          <a:p>
            <a:pPr lvl="2"/>
            <a:r>
              <a:rPr lang="en-US" sz="1600" dirty="0"/>
              <a:t>Increases flexibility and mobility of website</a:t>
            </a:r>
          </a:p>
          <a:p>
            <a:pPr lvl="2"/>
            <a:r>
              <a:rPr lang="en-US" sz="1600" dirty="0"/>
              <a:t>Requires multiple IP addresses</a:t>
            </a:r>
          </a:p>
          <a:p>
            <a:pPr lvl="1"/>
            <a:r>
              <a:rPr lang="en-US" dirty="0"/>
              <a:t>Different hostnames can point to the same IP address</a:t>
            </a:r>
          </a:p>
          <a:p>
            <a:pPr lvl="2"/>
            <a:r>
              <a:rPr lang="en-US" sz="1600" dirty="0"/>
              <a:t>Use DNS A or CNAME records</a:t>
            </a:r>
          </a:p>
          <a:p>
            <a:pPr lvl="2"/>
            <a:r>
              <a:rPr lang="en-US" sz="1600" dirty="0"/>
              <a:t>Most common method of virtual website hosting</a:t>
            </a:r>
          </a:p>
        </p:txBody>
      </p:sp>
      <p:pic>
        <p:nvPicPr>
          <p:cNvPr id="5" name="Picture 2" descr="Apache HTTP server logo (2016).svg">
            <a:extLst>
              <a:ext uri="{FF2B5EF4-FFF2-40B4-BE49-F238E27FC236}">
                <a16:creationId xmlns:a16="http://schemas.microsoft.com/office/drawing/2014/main" id="{D48A0364-8F3F-8749-ACE8-88B684492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655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Configuration</a:t>
            </a:r>
          </a:p>
        </p:txBody>
      </p:sp>
      <p:sp>
        <p:nvSpPr>
          <p:cNvPr id="3" name="Content Placeholder 2"/>
          <p:cNvSpPr>
            <a:spLocks noGrp="1"/>
          </p:cNvSpPr>
          <p:nvPr>
            <p:ph idx="1"/>
          </p:nvPr>
        </p:nvSpPr>
        <p:spPr>
          <a:xfrm>
            <a:off x="1097280" y="1845733"/>
            <a:ext cx="10058400" cy="4402667"/>
          </a:xfrm>
        </p:spPr>
        <p:txBody>
          <a:bodyPr/>
          <a:lstStyle/>
          <a:p>
            <a:r>
              <a:rPr lang="en-US" dirty="0"/>
              <a:t>Document Locations</a:t>
            </a:r>
          </a:p>
          <a:p>
            <a:pPr lvl="1"/>
            <a:r>
              <a:rPr lang="en-US" dirty="0"/>
              <a:t>Locations on your server where website files are stored to be served by Apache</a:t>
            </a:r>
          </a:p>
          <a:p>
            <a:pPr lvl="1"/>
            <a:r>
              <a:rPr lang="en-US" dirty="0"/>
              <a:t>Default location is within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p>
          <a:p>
            <a:pPr lvl="1"/>
            <a:r>
              <a:rPr lang="en-US" dirty="0"/>
              <a:t>Additional user directories can be configured within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public_html</a:t>
            </a:r>
            <a:r>
              <a:rPr lang="en-US" dirty="0">
                <a:latin typeface="Courier New" panose="02070309020205020404" pitchFamily="49" charset="0"/>
                <a:cs typeface="Courier New" panose="02070309020205020404" pitchFamily="49" charset="0"/>
              </a:rPr>
              <a:t> </a:t>
            </a:r>
            <a:r>
              <a:rPr lang="en-US" dirty="0"/>
              <a:t>folders</a:t>
            </a:r>
            <a:endParaRPr lang="en-US" sz="1100" dirty="0"/>
          </a:p>
          <a:p>
            <a:pPr lvl="2"/>
            <a:r>
              <a:rPr lang="en-US" dirty="0"/>
              <a:t>Ex: </a:t>
            </a:r>
            <a:r>
              <a:rPr lang="en-US" dirty="0">
                <a:latin typeface="Courier New" panose="02070309020205020404" pitchFamily="49" charset="0"/>
                <a:cs typeface="Courier New" panose="02070309020205020404" pitchFamily="49" charset="0"/>
              </a:rPr>
              <a:t>http://ecsc325-110.cs.edinboro.edu/~jpatalon/ </a:t>
            </a:r>
            <a:r>
              <a:rPr lang="en-US" dirty="0">
                <a:latin typeface="Courier New" panose="02070309020205020404" pitchFamily="49" charset="0"/>
                <a:cs typeface="Courier New" panose="02070309020205020404" pitchFamily="49" charset="0"/>
                <a:sym typeface="Wingdings" pitchFamily="2" charset="2"/>
              </a:rPr>
              <a:t> </a:t>
            </a:r>
            <a:r>
              <a:rPr lang="en-US" dirty="0">
                <a:latin typeface="Courier New" panose="02070309020205020404" pitchFamily="49" charset="0"/>
                <a:cs typeface="Courier New" panose="02070309020205020404" pitchFamily="49" charset="0"/>
              </a:rPr>
              <a:t>/home/</a:t>
            </a:r>
            <a:r>
              <a:rPr lang="en-US" dirty="0" err="1">
                <a:latin typeface="Courier New" panose="02070309020205020404" pitchFamily="49" charset="0"/>
                <a:cs typeface="Courier New" panose="02070309020205020404" pitchFamily="49" charset="0"/>
              </a:rPr>
              <a:t>jpatalon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public_html</a:t>
            </a:r>
            <a:r>
              <a:rPr lang="en-US" dirty="0">
                <a:latin typeface="Courier New" panose="02070309020205020404" pitchFamily="49" charset="0"/>
                <a:cs typeface="Courier New" panose="02070309020205020404" pitchFamily="49" charset="0"/>
              </a:rPr>
              <a:t>/</a:t>
            </a:r>
          </a:p>
          <a:p>
            <a:pPr lvl="2"/>
            <a:r>
              <a:rPr lang="en-US" dirty="0">
                <a:cs typeface="Courier New" panose="02070309020205020404" pitchFamily="49" charset="0"/>
              </a:rPr>
              <a:t>Must be enabled within Apache configuration!</a:t>
            </a:r>
          </a:p>
          <a:p>
            <a:pPr lvl="1"/>
            <a:r>
              <a:rPr lang="en-US" dirty="0">
                <a:cs typeface="Courier New" panose="02070309020205020404" pitchFamily="49" charset="0"/>
              </a:rPr>
              <a:t>Different Virtual Hosts can be configured to use different locations</a:t>
            </a:r>
          </a:p>
          <a:p>
            <a:pPr lvl="2"/>
            <a:r>
              <a:rPr lang="en-US" dirty="0">
                <a:cs typeface="Courier New" panose="02070309020205020404" pitchFamily="49" charset="0"/>
              </a:rPr>
              <a:t>Virtual Hosts are different DNS names that point to the same web server</a:t>
            </a:r>
          </a:p>
          <a:p>
            <a:pPr lvl="2"/>
            <a:r>
              <a:rPr lang="en-US" dirty="0">
                <a:cs typeface="Courier New" panose="02070309020205020404" pitchFamily="49" charset="0"/>
              </a:rPr>
              <a:t>Typically A/AAAA or CNAME DNS records</a:t>
            </a:r>
          </a:p>
          <a:p>
            <a:pPr lvl="2"/>
            <a:r>
              <a:rPr lang="en-US" dirty="0">
                <a:cs typeface="Courier New" panose="02070309020205020404" pitchFamily="49" charset="0"/>
              </a:rPr>
              <a:t>This allows for multiple different websites to use the same server</a:t>
            </a:r>
            <a:endParaRPr lang="en-US" sz="1800" dirty="0">
              <a:cs typeface="Courier New" panose="02070309020205020404" pitchFamily="49" charset="0"/>
            </a:endParaRPr>
          </a:p>
          <a:p>
            <a:pPr lvl="1"/>
            <a:r>
              <a:rPr lang="en-US" dirty="0">
                <a:cs typeface="Courier New" panose="02070309020205020404" pitchFamily="49" charset="0"/>
              </a:rPr>
              <a:t>Permissions are extremely important</a:t>
            </a:r>
          </a:p>
          <a:p>
            <a:pPr lvl="2"/>
            <a:r>
              <a:rPr lang="en-US" dirty="0">
                <a:cs typeface="Courier New" panose="02070309020205020404" pitchFamily="49" charset="0"/>
              </a:rPr>
              <a:t>The apache web server runs as the user apache</a:t>
            </a:r>
          </a:p>
          <a:p>
            <a:pPr lvl="2"/>
            <a:r>
              <a:rPr lang="en-US" dirty="0">
                <a:cs typeface="Courier New" panose="02070309020205020404" pitchFamily="49" charset="0"/>
              </a:rPr>
              <a:t>The apache user must have access to a file to serve it!</a:t>
            </a:r>
          </a:p>
          <a:p>
            <a:pPr lvl="2"/>
            <a:r>
              <a:rPr lang="en-US" dirty="0">
                <a:cs typeface="Courier New" panose="02070309020205020404" pitchFamily="49" charset="0"/>
              </a:rPr>
              <a:t>The apache user must be able to traverse a directory to read files in it!</a:t>
            </a:r>
          </a:p>
          <a:p>
            <a:pPr lvl="2"/>
            <a:r>
              <a:rPr lang="en-US" dirty="0">
                <a:cs typeface="Courier New" panose="02070309020205020404" pitchFamily="49" charset="0"/>
              </a:rPr>
              <a:t>Grant read permissions to a file: </a:t>
            </a:r>
            <a:r>
              <a:rPr lang="en-US" dirty="0" err="1">
                <a:latin typeface="Courier New" panose="02070309020205020404" pitchFamily="49" charset="0"/>
                <a:cs typeface="Courier New" panose="02070309020205020404" pitchFamily="49" charset="0"/>
              </a:rPr>
              <a:t>chmod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filename.txt</a:t>
            </a:r>
            <a:endParaRPr lang="en-US" dirty="0">
              <a:latin typeface="Courier New" panose="02070309020205020404" pitchFamily="49" charset="0"/>
              <a:cs typeface="Courier New" panose="02070309020205020404" pitchFamily="49" charset="0"/>
            </a:endParaRPr>
          </a:p>
        </p:txBody>
      </p:sp>
      <p:pic>
        <p:nvPicPr>
          <p:cNvPr id="6" name="Picture 2" descr="Apache HTTP server logo (2016).svg">
            <a:extLst>
              <a:ext uri="{FF2B5EF4-FFF2-40B4-BE49-F238E27FC236}">
                <a16:creationId xmlns:a16="http://schemas.microsoft.com/office/drawing/2014/main" id="{391160D4-0AA7-4C4F-8EB8-BC3B8ADD4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32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Configuration</a:t>
            </a:r>
          </a:p>
        </p:txBody>
      </p:sp>
      <p:sp>
        <p:nvSpPr>
          <p:cNvPr id="3" name="Content Placeholder 2"/>
          <p:cNvSpPr>
            <a:spLocks noGrp="1"/>
          </p:cNvSpPr>
          <p:nvPr>
            <p:ph idx="1"/>
          </p:nvPr>
        </p:nvSpPr>
        <p:spPr>
          <a:xfrm>
            <a:off x="1097280" y="1845733"/>
            <a:ext cx="10058400" cy="4707467"/>
          </a:xfrm>
        </p:spPr>
        <p:txBody>
          <a:bodyPr>
            <a:normAutofit/>
          </a:bodyPr>
          <a:lstStyle/>
          <a:p>
            <a:r>
              <a:rPr lang="en-US" dirty="0"/>
              <a:t>Document Locations</a:t>
            </a:r>
          </a:p>
          <a:p>
            <a:pPr lvl="1"/>
            <a:r>
              <a:rPr lang="en-US" dirty="0"/>
              <a:t>Create a default index file</a:t>
            </a:r>
          </a:p>
          <a:p>
            <a:pPr lvl="2"/>
            <a:r>
              <a:rPr lang="en-US" dirty="0"/>
              <a:t>File location: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r>
              <a:rPr lang="en-US" dirty="0" err="1">
                <a:latin typeface="Courier New" panose="02070309020205020404" pitchFamily="49" charset="0"/>
                <a:cs typeface="Courier New" panose="02070309020205020404" pitchFamily="49" charset="0"/>
              </a:rPr>
              <a:t>index.html</a:t>
            </a:r>
            <a:endParaRPr lang="en-US"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Put these lines in the default index file:</a:t>
            </a:r>
          </a:p>
          <a:p>
            <a:pPr marL="566928" lvl="3" indent="0">
              <a:buNone/>
            </a:pPr>
            <a:r>
              <a:rPr lang="en-US" dirty="0">
                <a:cs typeface="Courier New" panose="02070309020205020404" pitchFamily="49" charset="0"/>
              </a:rPr>
              <a:t>Hello ECSC-325 - Spring 2025!</a:t>
            </a:r>
          </a:p>
          <a:p>
            <a:pPr marL="566928" lvl="3" indent="0">
              <a:buNone/>
            </a:pPr>
            <a:r>
              <a:rPr lang="en-US" dirty="0">
                <a:cs typeface="Courier New" panose="02070309020205020404" pitchFamily="49" charset="0"/>
              </a:rPr>
              <a:t>Your Name</a:t>
            </a:r>
          </a:p>
          <a:p>
            <a:pPr lvl="1"/>
            <a:r>
              <a:rPr lang="en-US" dirty="0">
                <a:cs typeface="Courier New" panose="02070309020205020404" pitchFamily="49" charset="0"/>
              </a:rPr>
              <a:t>This is a webpage, remember to use line breaks correctly!</a:t>
            </a:r>
          </a:p>
        </p:txBody>
      </p:sp>
      <p:pic>
        <p:nvPicPr>
          <p:cNvPr id="4" name="Picture 2" descr="Apache HTTP server logo (2016).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5F3AC0-6F79-3747-8250-4342549B0C5A}"/>
              </a:ext>
            </a:extLst>
          </p:cNvPr>
          <p:cNvSpPr/>
          <p:nvPr/>
        </p:nvSpPr>
        <p:spPr>
          <a:xfrm rot="410729">
            <a:off x="1170044" y="4383138"/>
            <a:ext cx="4371581"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Hyper-Text </a:t>
            </a:r>
            <a:b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Markup Language</a:t>
            </a:r>
          </a:p>
        </p:txBody>
      </p:sp>
    </p:spTree>
    <p:extLst>
      <p:ext uri="{BB962C8B-B14F-4D97-AF65-F5344CB8AC3E}">
        <p14:creationId xmlns:p14="http://schemas.microsoft.com/office/powerpoint/2010/main" val="2566990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Configuration</a:t>
            </a:r>
          </a:p>
        </p:txBody>
      </p:sp>
      <p:sp>
        <p:nvSpPr>
          <p:cNvPr id="3" name="Content Placeholder 2"/>
          <p:cNvSpPr>
            <a:spLocks noGrp="1"/>
          </p:cNvSpPr>
          <p:nvPr>
            <p:ph idx="1"/>
          </p:nvPr>
        </p:nvSpPr>
        <p:spPr>
          <a:xfrm>
            <a:off x="1097280" y="1845733"/>
            <a:ext cx="10058400" cy="4707467"/>
          </a:xfrm>
        </p:spPr>
        <p:txBody>
          <a:bodyPr>
            <a:normAutofit/>
          </a:bodyPr>
          <a:lstStyle/>
          <a:p>
            <a:r>
              <a:rPr lang="en-US" dirty="0"/>
              <a:t>Document Locations</a:t>
            </a:r>
          </a:p>
          <a:p>
            <a:pPr lvl="1"/>
            <a:r>
              <a:rPr lang="en-US" dirty="0">
                <a:cs typeface="Courier New" panose="02070309020205020404" pitchFamily="49" charset="0"/>
              </a:rPr>
              <a:t>Make sure the permissions on the new file are correct!</a:t>
            </a:r>
          </a:p>
          <a:p>
            <a:pPr lvl="2"/>
            <a:r>
              <a:rPr lang="en-US" dirty="0">
                <a:cs typeface="Courier New" panose="02070309020205020404" pitchFamily="49" charset="0"/>
              </a:rPr>
              <a:t>The apache user must be able to read the file!</a:t>
            </a:r>
          </a:p>
          <a:p>
            <a:pPr lvl="3"/>
            <a:r>
              <a:rPr lang="en-US" dirty="0">
                <a:cs typeface="Courier New" panose="02070309020205020404" pitchFamily="49" charset="0"/>
              </a:rPr>
              <a:t>Everyone has read permissions:</a:t>
            </a:r>
          </a:p>
          <a:p>
            <a:pPr marL="749808" lvl="4"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root     root 50 Feb 21 11:58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r>
              <a:rPr lang="en-US" dirty="0" err="1">
                <a:latin typeface="Courier New" panose="02070309020205020404" pitchFamily="49" charset="0"/>
                <a:cs typeface="Courier New" panose="02070309020205020404" pitchFamily="49" charset="0"/>
              </a:rPr>
              <a:t>index.html</a:t>
            </a:r>
            <a:endParaRPr lang="en-US" dirty="0">
              <a:latin typeface="Courier New" panose="02070309020205020404" pitchFamily="49" charset="0"/>
              <a:cs typeface="Courier New" panose="02070309020205020404" pitchFamily="49" charset="0"/>
            </a:endParaRPr>
          </a:p>
          <a:p>
            <a:pPr lvl="3"/>
            <a:r>
              <a:rPr lang="en-US" dirty="0">
                <a:cs typeface="Courier New" panose="02070309020205020404" pitchFamily="49" charset="0"/>
              </a:rPr>
              <a:t>Root has read/write, members of apache group can read, nobody else has access:</a:t>
            </a:r>
          </a:p>
          <a:p>
            <a:pPr marL="749808" lvl="4"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 1 root   apache 50 Feb 21 11:58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r>
              <a:rPr lang="en-US" dirty="0" err="1">
                <a:latin typeface="Courier New" panose="02070309020205020404" pitchFamily="49" charset="0"/>
                <a:cs typeface="Courier New" panose="02070309020205020404" pitchFamily="49" charset="0"/>
              </a:rPr>
              <a:t>index.html</a:t>
            </a:r>
            <a:endParaRPr lang="en-US" dirty="0">
              <a:latin typeface="Courier New" panose="02070309020205020404" pitchFamily="49" charset="0"/>
              <a:cs typeface="Courier New" panose="02070309020205020404" pitchFamily="49" charset="0"/>
            </a:endParaRPr>
          </a:p>
          <a:p>
            <a:pPr lvl="3"/>
            <a:r>
              <a:rPr lang="en-US" dirty="0">
                <a:cs typeface="Courier New" panose="02070309020205020404" pitchFamily="49" charset="0"/>
              </a:rPr>
              <a:t>Only the user apache has read/write access:</a:t>
            </a:r>
          </a:p>
          <a:p>
            <a:pPr marL="749808" lvl="4"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apache apache 50 Feb 21 11:58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r>
              <a:rPr lang="en-US" dirty="0" err="1">
                <a:latin typeface="Courier New" panose="02070309020205020404" pitchFamily="49" charset="0"/>
                <a:cs typeface="Courier New" panose="02070309020205020404" pitchFamily="49" charset="0"/>
              </a:rPr>
              <a:t>index.html</a:t>
            </a:r>
            <a:endParaRPr lang="en-US" dirty="0">
              <a:latin typeface="Courier New" panose="02070309020205020404" pitchFamily="49" charset="0"/>
              <a:cs typeface="Courier New" panose="02070309020205020404" pitchFamily="49" charset="0"/>
            </a:endParaRPr>
          </a:p>
          <a:p>
            <a:pPr lvl="2"/>
            <a:r>
              <a:rPr lang="en-US" dirty="0">
                <a:cs typeface="Courier New" panose="02070309020205020404" pitchFamily="49" charset="0"/>
              </a:rPr>
              <a:t>Grant read permissions to a file: </a:t>
            </a:r>
          </a:p>
          <a:p>
            <a:pPr marL="749808" lvl="4" indent="0">
              <a:buNone/>
            </a:pPr>
            <a:r>
              <a:rPr lang="en-US" dirty="0" err="1">
                <a:latin typeface="Courier New" panose="02070309020205020404" pitchFamily="49" charset="0"/>
                <a:cs typeface="Courier New" panose="02070309020205020404" pitchFamily="49" charset="0"/>
              </a:rPr>
              <a:t>chmod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filename.txt</a:t>
            </a:r>
            <a:endParaRPr lang="en-US" dirty="0">
              <a:latin typeface="Courier New" panose="02070309020205020404" pitchFamily="49" charset="0"/>
              <a:cs typeface="Courier New" panose="02070309020205020404" pitchFamily="49" charset="0"/>
            </a:endParaRPr>
          </a:p>
        </p:txBody>
      </p:sp>
      <p:pic>
        <p:nvPicPr>
          <p:cNvPr id="4" name="Picture 2" descr="Apache HTTP server logo (2016).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81600"/>
            <a:ext cx="3459481" cy="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32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Expectations</a:t>
            </a:r>
          </a:p>
        </p:txBody>
      </p:sp>
      <p:sp>
        <p:nvSpPr>
          <p:cNvPr id="3" name="Content Placeholder 2"/>
          <p:cNvSpPr>
            <a:spLocks noGrp="1"/>
          </p:cNvSpPr>
          <p:nvPr>
            <p:ph idx="1"/>
          </p:nvPr>
        </p:nvSpPr>
        <p:spPr>
          <a:xfrm>
            <a:off x="1097280" y="1845734"/>
            <a:ext cx="10058400" cy="4332042"/>
          </a:xfrm>
        </p:spPr>
        <p:txBody>
          <a:bodyPr>
            <a:normAutofit/>
          </a:bodyPr>
          <a:lstStyle/>
          <a:p>
            <a:r>
              <a:rPr lang="en-US" dirty="0"/>
              <a:t>Documentation expectations examples:</a:t>
            </a:r>
          </a:p>
          <a:p>
            <a:pPr lvl="1"/>
            <a:r>
              <a:rPr lang="en-US" dirty="0"/>
              <a:t>Edit the network configuration file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sysconfig</a:t>
            </a:r>
            <a:r>
              <a:rPr lang="en-US" dirty="0">
                <a:latin typeface="Courier New" panose="02070309020205020404" pitchFamily="49" charset="0"/>
                <a:cs typeface="Courier New" panose="02070309020205020404" pitchFamily="49" charset="0"/>
              </a:rPr>
              <a:t>/network-scripts/ifcfg-bond0</a:t>
            </a:r>
          </a:p>
          <a:p>
            <a:pPr lvl="2"/>
            <a:r>
              <a:rPr lang="en-US" dirty="0"/>
              <a:t>Updated the following information in the network configuration file:</a:t>
            </a:r>
          </a:p>
          <a:p>
            <a:pPr marL="566928" lvl="3" indent="0">
              <a:buNone/>
            </a:pPr>
            <a:r>
              <a:rPr lang="en-US" dirty="0">
                <a:latin typeface="Courier New" panose="02070309020205020404" pitchFamily="49" charset="0"/>
                <a:cs typeface="Courier New" panose="02070309020205020404" pitchFamily="49" charset="0"/>
              </a:rPr>
              <a:t>IPADDR=147.64.243.115</a:t>
            </a:r>
          </a:p>
          <a:p>
            <a:pPr marL="566928" lvl="3" indent="0">
              <a:buNone/>
            </a:pPr>
            <a:r>
              <a:rPr lang="en-US" dirty="0">
                <a:latin typeface="Courier New" panose="02070309020205020404" pitchFamily="49" charset="0"/>
                <a:cs typeface="Courier New" panose="02070309020205020404" pitchFamily="49" charset="0"/>
              </a:rPr>
              <a:t>HOSTMASK=255.255.254.0</a:t>
            </a:r>
          </a:p>
          <a:p>
            <a:pPr marL="566928" lvl="3" indent="0">
              <a:buNone/>
            </a:pPr>
            <a:r>
              <a:rPr lang="en-US" dirty="0">
                <a:latin typeface="Courier New" panose="02070309020205020404" pitchFamily="49" charset="0"/>
                <a:cs typeface="Courier New" panose="02070309020205020404" pitchFamily="49" charset="0"/>
              </a:rPr>
              <a:t>DNS1=147.64.242.100</a:t>
            </a:r>
          </a:p>
          <a:p>
            <a:pPr marL="566928" lvl="3" indent="0">
              <a:buNone/>
            </a:pPr>
            <a:r>
              <a:rPr lang="en-US" dirty="0">
                <a:latin typeface="Courier New" panose="02070309020205020404" pitchFamily="49" charset="0"/>
                <a:cs typeface="Courier New" panose="02070309020205020404" pitchFamily="49" charset="0"/>
              </a:rPr>
              <a:t>DNS2=147.64.242.101</a:t>
            </a:r>
          </a:p>
          <a:p>
            <a:pPr lvl="1"/>
            <a:r>
              <a:rPr lang="en-US" dirty="0"/>
              <a:t>Restarted the network services to apply configuration changes</a:t>
            </a:r>
          </a:p>
          <a:p>
            <a:pPr marL="566928" lvl="3" indent="0">
              <a:buNone/>
            </a:pPr>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restart network</a:t>
            </a:r>
          </a:p>
          <a:p>
            <a:pPr lvl="1"/>
            <a:r>
              <a:rPr lang="en-US" dirty="0">
                <a:cs typeface="Courier New" panose="02070309020205020404" pitchFamily="49" charset="0"/>
              </a:rPr>
              <a:t>Added entry to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fstab</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file for persistent mount</a:t>
            </a:r>
          </a:p>
          <a:p>
            <a:pPr lvl="2"/>
            <a:r>
              <a:rPr lang="en-US" dirty="0">
                <a:latin typeface="Courier New" panose="02070309020205020404" pitchFamily="49" charset="0"/>
                <a:cs typeface="Courier New" panose="02070309020205020404" pitchFamily="49" charset="0"/>
              </a:rPr>
              <a:t>147.64.243.115:/data 	/data	</a:t>
            </a:r>
            <a:r>
              <a:rPr lang="en-US" dirty="0" err="1">
                <a:latin typeface="Courier New" panose="02070309020205020404" pitchFamily="49" charset="0"/>
                <a:cs typeface="Courier New" panose="02070309020205020404" pitchFamily="49" charset="0"/>
              </a:rPr>
              <a:t>nfs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bg,rw,sync,hard,intr</a:t>
            </a:r>
            <a:r>
              <a:rPr lang="en-US" dirty="0">
                <a:latin typeface="Courier New" panose="02070309020205020404" pitchFamily="49" charset="0"/>
                <a:cs typeface="Courier New" panose="02070309020205020404" pitchFamily="49" charset="0"/>
              </a:rPr>
              <a:t>   0 0</a:t>
            </a:r>
          </a:p>
          <a:p>
            <a:pPr lvl="1"/>
            <a:r>
              <a:rPr lang="en-US" dirty="0">
                <a:cs typeface="Courier New" panose="02070309020205020404" pitchFamily="49" charset="0"/>
              </a:rPr>
              <a:t>Updated and rebooted the system</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reboot</a:t>
            </a:r>
          </a:p>
        </p:txBody>
      </p:sp>
      <p:pic>
        <p:nvPicPr>
          <p:cNvPr id="5" name="Picture 4">
            <a:extLst>
              <a:ext uri="{FF2B5EF4-FFF2-40B4-BE49-F238E27FC236}">
                <a16:creationId xmlns:a16="http://schemas.microsoft.com/office/drawing/2014/main" id="{F3A8AEE7-0DBC-3E4D-AC84-9814D9F7B8C4}"/>
              </a:ext>
            </a:extLst>
          </p:cNvPr>
          <p:cNvPicPr>
            <a:picLocks noChangeAspect="1"/>
          </p:cNvPicPr>
          <p:nvPr/>
        </p:nvPicPr>
        <p:blipFill>
          <a:blip r:embed="rId2"/>
          <a:stretch>
            <a:fillRect/>
          </a:stretch>
        </p:blipFill>
        <p:spPr>
          <a:xfrm>
            <a:off x="9554737" y="4460488"/>
            <a:ext cx="2299939" cy="1717288"/>
          </a:xfrm>
          <a:prstGeom prst="rect">
            <a:avLst/>
          </a:prstGeom>
          <a:ln>
            <a:solidFill>
              <a:schemeClr val="tx1"/>
            </a:solidFill>
          </a:ln>
        </p:spPr>
      </p:pic>
    </p:spTree>
    <p:extLst>
      <p:ext uri="{BB962C8B-B14F-4D97-AF65-F5344CB8AC3E}">
        <p14:creationId xmlns:p14="http://schemas.microsoft.com/office/powerpoint/2010/main" val="589332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45734"/>
            <a:ext cx="10058400" cy="4383616"/>
          </a:xfrm>
        </p:spPr>
        <p:txBody>
          <a:bodyPr>
            <a:normAutofit/>
          </a:bodyPr>
          <a:lstStyle/>
          <a:p>
            <a:r>
              <a:rPr lang="en-US" dirty="0"/>
              <a:t>IP Address: 147.64.243.1## (01-25)</a:t>
            </a:r>
          </a:p>
          <a:p>
            <a:r>
              <a:rPr lang="en-US" dirty="0"/>
              <a:t>Hostname: ecsc325-1##.cs.edinboro.edu (01-25)</a:t>
            </a:r>
          </a:p>
          <a:p>
            <a:r>
              <a:rPr lang="en-US" dirty="0"/>
              <a:t>Alias: 31##.megastuff.biz (01-25)</a:t>
            </a:r>
          </a:p>
          <a:p>
            <a:pPr lvl="1"/>
            <a:r>
              <a:rPr lang="en-US" dirty="0"/>
              <a:t>1##, ##, 41##, more?</a:t>
            </a:r>
          </a:p>
          <a:p>
            <a:r>
              <a:rPr lang="en-US" dirty="0"/>
              <a:t>Assignment 3 tasks – Initial config – Due February 5</a:t>
            </a:r>
            <a:r>
              <a:rPr lang="en-US" baseline="30000" dirty="0"/>
              <a:t>th</a:t>
            </a:r>
            <a:r>
              <a:rPr lang="en-US" dirty="0"/>
              <a:t>!</a:t>
            </a:r>
          </a:p>
          <a:p>
            <a:r>
              <a:rPr lang="en-US" dirty="0"/>
              <a:t>Assignment 4 tasks – Additional config – Due February 12</a:t>
            </a:r>
            <a:r>
              <a:rPr lang="en-US" baseline="30000" dirty="0"/>
              <a:t>th</a:t>
            </a:r>
            <a:endParaRPr lang="en-US" dirty="0"/>
          </a:p>
          <a:p>
            <a:pPr lvl="1"/>
            <a:r>
              <a:rPr lang="en-US" dirty="0"/>
              <a:t>Users, groups, </a:t>
            </a:r>
            <a:r>
              <a:rPr lang="en-US" dirty="0" err="1"/>
              <a:t>sudoers</a:t>
            </a:r>
            <a:r>
              <a:rPr lang="en-US" dirty="0"/>
              <a:t>, terminal commands, documentation…</a:t>
            </a:r>
          </a:p>
          <a:p>
            <a:pPr lvl="1"/>
            <a:r>
              <a:rPr lang="en-US" sz="1400" dirty="0"/>
              <a:t>Check script: </a:t>
            </a:r>
            <a:r>
              <a:rPr lang="en-US" sz="1400" u="sng" dirty="0">
                <a:hlinkClick r:id="rId2"/>
              </a:rPr>
              <a:t>http://jpatalon.cs.edinboro.edu/ecsc325/classfiles/assignment4check.sh</a:t>
            </a:r>
            <a:endParaRPr lang="en-US" sz="1400" u="sng" dirty="0"/>
          </a:p>
          <a:p>
            <a:r>
              <a:rPr lang="en-US" dirty="0"/>
              <a:t>Accessing VM’s from off campus requires a connection to the </a:t>
            </a:r>
            <a:br>
              <a:rPr lang="en-US" dirty="0"/>
            </a:br>
            <a:r>
              <a:rPr lang="en-US" dirty="0"/>
              <a:t>CS network VPN, before opening a connection to your machine!</a:t>
            </a:r>
          </a:p>
          <a:p>
            <a:pPr lvl="1"/>
            <a:r>
              <a:rPr lang="en-US" sz="1600" dirty="0"/>
              <a:t>Campus firewall prevents direct connections from off-campus networks to our VM’s!</a:t>
            </a:r>
          </a:p>
          <a:p>
            <a:pPr lvl="2"/>
            <a:r>
              <a:rPr lang="en-US" sz="1200" dirty="0"/>
              <a:t>Once on VPN: </a:t>
            </a:r>
            <a:r>
              <a:rPr lang="en-US" sz="1200" b="1" dirty="0"/>
              <a:t>ssh user@ecsc325-1##.cs.edinboro.edu</a:t>
            </a:r>
            <a:endParaRPr lang="en-US" sz="1200" dirty="0"/>
          </a:p>
          <a:p>
            <a:endParaRPr lang="en-US" sz="1600" u="sng" dirty="0"/>
          </a:p>
        </p:txBody>
      </p:sp>
      <p:pic>
        <p:nvPicPr>
          <p:cNvPr id="1026" name="Picture 2" descr="Virtual Dedicated Serve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542" y="2704699"/>
            <a:ext cx="3400212" cy="3465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rot="237727">
            <a:off x="6229846" y="2013607"/>
            <a:ext cx="5795758" cy="523220"/>
          </a:xfrm>
          <a:prstGeom prst="rect">
            <a:avLst/>
          </a:prstGeom>
          <a:noFill/>
        </p:spPr>
        <p:txBody>
          <a:bodyPr wrap="squar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We will use the aliases in the future…</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02171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355041"/>
          </a:xfrm>
        </p:spPr>
        <p:txBody>
          <a:bodyPr>
            <a:normAutofit fontScale="70000" lnSpcReduction="20000"/>
          </a:bodyPr>
          <a:lstStyle/>
          <a:p>
            <a:r>
              <a:rPr lang="en-US" dirty="0" err="1"/>
              <a:t>useradd</a:t>
            </a:r>
            <a:endParaRPr lang="en-US" dirty="0"/>
          </a:p>
          <a:p>
            <a:r>
              <a:rPr lang="en-US" dirty="0" err="1"/>
              <a:t>usermod</a:t>
            </a:r>
            <a:endParaRPr lang="en-US" dirty="0"/>
          </a:p>
          <a:p>
            <a:r>
              <a:rPr lang="en-US" dirty="0" err="1"/>
              <a:t>userdel</a:t>
            </a:r>
            <a:endParaRPr lang="en-US" dirty="0"/>
          </a:p>
          <a:p>
            <a:r>
              <a:rPr lang="en-US" dirty="0" err="1"/>
              <a:t>passwd</a:t>
            </a:r>
            <a:endParaRPr lang="en-US" dirty="0"/>
          </a:p>
          <a:p>
            <a:r>
              <a:rPr lang="en-US" dirty="0" err="1"/>
              <a:t>groupadd</a:t>
            </a:r>
            <a:endParaRPr lang="en-US" dirty="0"/>
          </a:p>
          <a:p>
            <a:r>
              <a:rPr lang="en-US" dirty="0" err="1"/>
              <a:t>groupmod</a:t>
            </a:r>
            <a:endParaRPr lang="en-US" dirty="0"/>
          </a:p>
          <a:p>
            <a:r>
              <a:rPr lang="en-US" dirty="0" err="1"/>
              <a:t>groupdel</a:t>
            </a:r>
            <a:endParaRPr lang="en-US" dirty="0"/>
          </a:p>
          <a:p>
            <a:r>
              <a:rPr lang="en-US" dirty="0" err="1"/>
              <a:t>chown</a:t>
            </a:r>
            <a:endParaRPr lang="en-US" dirty="0"/>
          </a:p>
          <a:p>
            <a:r>
              <a:rPr lang="en-US" dirty="0" err="1"/>
              <a:t>chgrp</a:t>
            </a:r>
            <a:endParaRPr lang="en-US" dirty="0"/>
          </a:p>
          <a:p>
            <a:r>
              <a:rPr lang="en-US" dirty="0" err="1"/>
              <a:t>chmod</a:t>
            </a:r>
            <a:endParaRPr lang="en-US" dirty="0"/>
          </a:p>
          <a:p>
            <a:r>
              <a:rPr lang="en-US" dirty="0" err="1"/>
              <a:t>pwd</a:t>
            </a:r>
            <a:endParaRPr lang="en-US" dirty="0"/>
          </a:p>
          <a:p>
            <a:r>
              <a:rPr lang="en-US" dirty="0"/>
              <a:t>pipe |</a:t>
            </a:r>
          </a:p>
          <a:p>
            <a:r>
              <a:rPr lang="en-US" dirty="0"/>
              <a:t>redirect &gt; or &gt;&gt;</a:t>
            </a:r>
          </a:p>
        </p:txBody>
      </p:sp>
      <p:sp>
        <p:nvSpPr>
          <p:cNvPr id="8" name="Content Placeholder 3"/>
          <p:cNvSpPr>
            <a:spLocks noGrp="1"/>
          </p:cNvSpPr>
          <p:nvPr>
            <p:ph sz="half" idx="2"/>
          </p:nvPr>
        </p:nvSpPr>
        <p:spPr>
          <a:xfrm>
            <a:off x="3804283" y="1858420"/>
            <a:ext cx="2322197" cy="4355041"/>
          </a:xfrm>
        </p:spPr>
        <p:txBody>
          <a:bodyPr>
            <a:normAutofit fontScale="70000" lnSpcReduction="20000"/>
          </a:bodyPr>
          <a:lstStyle/>
          <a:p>
            <a:r>
              <a:rPr lang="en-US" dirty="0" err="1"/>
              <a:t>pwd</a:t>
            </a:r>
            <a:endParaRPr lang="en-US" dirty="0"/>
          </a:p>
          <a:p>
            <a:r>
              <a:rPr lang="en-US" dirty="0"/>
              <a:t>touch</a:t>
            </a:r>
          </a:p>
          <a:p>
            <a:r>
              <a:rPr lang="en-US" dirty="0"/>
              <a:t>ln</a:t>
            </a:r>
          </a:p>
          <a:p>
            <a:r>
              <a:rPr lang="en-US" dirty="0"/>
              <a:t>find</a:t>
            </a:r>
          </a:p>
          <a:p>
            <a:r>
              <a:rPr lang="en-US" dirty="0" err="1"/>
              <a:t>cp</a:t>
            </a:r>
            <a:endParaRPr lang="en-US" dirty="0"/>
          </a:p>
          <a:p>
            <a:r>
              <a:rPr lang="en-US" dirty="0"/>
              <a:t>mv</a:t>
            </a:r>
          </a:p>
          <a:p>
            <a:r>
              <a:rPr lang="en-US" dirty="0" err="1"/>
              <a:t>mkdir</a:t>
            </a:r>
            <a:endParaRPr lang="en-US" dirty="0"/>
          </a:p>
          <a:p>
            <a:r>
              <a:rPr lang="en-US" dirty="0" err="1"/>
              <a:t>rmdir</a:t>
            </a:r>
            <a:endParaRPr lang="en-US" dirty="0"/>
          </a:p>
          <a:p>
            <a:r>
              <a:rPr lang="en-US" dirty="0"/>
              <a:t>cat</a:t>
            </a:r>
          </a:p>
          <a:p>
            <a:r>
              <a:rPr lang="en-US" dirty="0"/>
              <a:t>more</a:t>
            </a:r>
          </a:p>
          <a:p>
            <a:r>
              <a:rPr lang="en-US" dirty="0"/>
              <a:t>du</a:t>
            </a:r>
          </a:p>
          <a:p>
            <a:r>
              <a:rPr lang="en-US" dirty="0" err="1"/>
              <a:t>df</a:t>
            </a:r>
            <a:endParaRPr lang="en-US" dirty="0"/>
          </a:p>
          <a:p>
            <a:r>
              <a:rPr lang="en-US" dirty="0"/>
              <a:t>which</a:t>
            </a:r>
          </a:p>
        </p:txBody>
      </p:sp>
      <p:sp>
        <p:nvSpPr>
          <p:cNvPr id="6" name="Content Placeholder 3"/>
          <p:cNvSpPr>
            <a:spLocks noGrp="1"/>
          </p:cNvSpPr>
          <p:nvPr>
            <p:ph sz="half" idx="4294967295"/>
          </p:nvPr>
        </p:nvSpPr>
        <p:spPr>
          <a:xfrm>
            <a:off x="8296977" y="1852613"/>
            <a:ext cx="3895023" cy="4356100"/>
          </a:xfrm>
        </p:spPr>
        <p:txBody>
          <a:bodyPr>
            <a:normAutofit fontScale="70000" lnSpcReduction="20000"/>
          </a:bodyPr>
          <a:lstStyle/>
          <a:p>
            <a:r>
              <a:rPr lang="en-US" dirty="0" err="1"/>
              <a:t>whereis</a:t>
            </a:r>
            <a:endParaRPr lang="en-US" dirty="0"/>
          </a:p>
          <a:p>
            <a:r>
              <a:rPr lang="en-US" dirty="0" err="1"/>
              <a:t>gzip</a:t>
            </a:r>
            <a:endParaRPr lang="en-US" dirty="0"/>
          </a:p>
          <a:p>
            <a:r>
              <a:rPr lang="en-US" dirty="0"/>
              <a:t>bzip2</a:t>
            </a:r>
          </a:p>
          <a:p>
            <a:r>
              <a:rPr lang="en-US" dirty="0"/>
              <a:t>tar</a:t>
            </a:r>
          </a:p>
          <a:p>
            <a:r>
              <a:rPr lang="en-US" dirty="0" err="1"/>
              <a:t>ps</a:t>
            </a:r>
            <a:endParaRPr lang="en-US" dirty="0"/>
          </a:p>
          <a:p>
            <a:r>
              <a:rPr lang="en-US" dirty="0"/>
              <a:t>top</a:t>
            </a:r>
          </a:p>
          <a:p>
            <a:r>
              <a:rPr lang="en-US" dirty="0"/>
              <a:t>kill</a:t>
            </a:r>
          </a:p>
          <a:p>
            <a:r>
              <a:rPr lang="en-US" dirty="0"/>
              <a:t>head</a:t>
            </a:r>
          </a:p>
          <a:p>
            <a:r>
              <a:rPr lang="en-US" dirty="0"/>
              <a:t>tail</a:t>
            </a:r>
          </a:p>
          <a:p>
            <a:r>
              <a:rPr lang="en-US" dirty="0" err="1"/>
              <a:t>su</a:t>
            </a:r>
            <a:endParaRPr lang="en-US" dirty="0"/>
          </a:p>
          <a:p>
            <a:r>
              <a:rPr lang="en-US" dirty="0" err="1"/>
              <a:t>sudo</a:t>
            </a:r>
            <a:endParaRPr lang="en-US" dirty="0"/>
          </a:p>
          <a:p>
            <a:r>
              <a:rPr lang="en-US" dirty="0"/>
              <a:t>yum &amp; </a:t>
            </a:r>
            <a:r>
              <a:rPr lang="en-US" dirty="0" err="1"/>
              <a:t>dnf</a:t>
            </a:r>
            <a:endParaRPr lang="en-US" dirty="0"/>
          </a:p>
          <a:p>
            <a:r>
              <a:rPr lang="en-US" dirty="0" err="1"/>
              <a:t>ssh</a:t>
            </a:r>
            <a:endParaRPr lang="en-US" dirty="0"/>
          </a:p>
        </p:txBody>
      </p:sp>
      <p:pic>
        <p:nvPicPr>
          <p:cNvPr id="7" name="Picture 6"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4125" y="4486998"/>
            <a:ext cx="1721176" cy="172117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1F1B10DB-E024-4D6C-96E7-82462DD2F5B3}"/>
              </a:ext>
            </a:extLst>
          </p:cNvPr>
          <p:cNvSpPr txBox="1">
            <a:spLocks/>
          </p:cNvSpPr>
          <p:nvPr/>
        </p:nvSpPr>
        <p:spPr>
          <a:xfrm>
            <a:off x="6371924" y="1853133"/>
            <a:ext cx="5061251" cy="43550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dirty="0"/>
              <a:t>history</a:t>
            </a:r>
          </a:p>
          <a:p>
            <a:r>
              <a:rPr lang="en-US" sz="1400" dirty="0"/>
              <a:t>cd</a:t>
            </a:r>
          </a:p>
          <a:p>
            <a:r>
              <a:rPr lang="en-US" sz="1400" dirty="0"/>
              <a:t>ls</a:t>
            </a:r>
          </a:p>
          <a:p>
            <a:r>
              <a:rPr lang="en-US" sz="1400" dirty="0"/>
              <a:t>w</a:t>
            </a:r>
          </a:p>
          <a:p>
            <a:r>
              <a:rPr lang="en-US" sz="1400" dirty="0"/>
              <a:t>free</a:t>
            </a:r>
          </a:p>
          <a:p>
            <a:r>
              <a:rPr lang="en-US" sz="1400" dirty="0" err="1"/>
              <a:t>nslookup</a:t>
            </a:r>
            <a:endParaRPr lang="en-US" sz="1400" dirty="0"/>
          </a:p>
          <a:p>
            <a:r>
              <a:rPr lang="en-US" sz="1400" dirty="0"/>
              <a:t>dig</a:t>
            </a:r>
          </a:p>
          <a:p>
            <a:r>
              <a:rPr lang="en-US" sz="1400" dirty="0"/>
              <a:t>reboot</a:t>
            </a:r>
          </a:p>
          <a:p>
            <a:r>
              <a:rPr lang="en-US" sz="1400" dirty="0"/>
              <a:t>vi</a:t>
            </a:r>
          </a:p>
          <a:p>
            <a:r>
              <a:rPr lang="en-US" sz="1400" dirty="0" err="1"/>
              <a:t>nano</a:t>
            </a:r>
            <a:endParaRPr lang="en-US" sz="1400" dirty="0"/>
          </a:p>
          <a:p>
            <a:r>
              <a:rPr lang="en-US" sz="1400" dirty="0"/>
              <a:t>joe</a:t>
            </a:r>
          </a:p>
          <a:p>
            <a:r>
              <a:rPr lang="en-US" sz="1400" dirty="0" err="1"/>
              <a:t>whois</a:t>
            </a:r>
            <a:endParaRPr lang="en-US" sz="1400" dirty="0"/>
          </a:p>
        </p:txBody>
      </p:sp>
    </p:spTree>
    <p:extLst>
      <p:ext uri="{BB962C8B-B14F-4D97-AF65-F5344CB8AC3E}">
        <p14:creationId xmlns:p14="http://schemas.microsoft.com/office/powerpoint/2010/main" val="8085838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fontScale="92500" lnSpcReduction="20000"/>
          </a:bodyPr>
          <a:lstStyle/>
          <a:p>
            <a:r>
              <a:rPr lang="en-US" dirty="0"/>
              <a:t>Host Masks</a:t>
            </a:r>
          </a:p>
          <a:p>
            <a:r>
              <a:rPr lang="en-US" dirty="0"/>
              <a:t>DNS Record Types</a:t>
            </a:r>
          </a:p>
          <a:p>
            <a:r>
              <a:rPr lang="en-US" dirty="0"/>
              <a:t>IPv4</a:t>
            </a:r>
          </a:p>
          <a:p>
            <a:r>
              <a:rPr lang="en-US" dirty="0"/>
              <a:t>IPv6</a:t>
            </a:r>
          </a:p>
          <a:p>
            <a:r>
              <a:rPr lang="en-US" dirty="0"/>
              <a:t>Glue Records</a:t>
            </a:r>
          </a:p>
          <a:p>
            <a:r>
              <a:rPr lang="en-US" dirty="0"/>
              <a:t>Root Hints</a:t>
            </a:r>
          </a:p>
          <a:p>
            <a:r>
              <a:rPr lang="en-US" dirty="0"/>
              <a:t>DNS Server Types</a:t>
            </a:r>
          </a:p>
          <a:p>
            <a:r>
              <a:rPr lang="en-US" dirty="0" err="1"/>
              <a:t>Whois</a:t>
            </a:r>
            <a:r>
              <a:rPr lang="en-US" dirty="0"/>
              <a:t> Records</a:t>
            </a:r>
          </a:p>
          <a:p>
            <a:r>
              <a:rPr lang="en-US" dirty="0"/>
              <a:t>DNS Best Practices</a:t>
            </a:r>
          </a:p>
          <a:p>
            <a:r>
              <a:rPr lang="en-US" dirty="0"/>
              <a:t>DNS Checks</a:t>
            </a:r>
          </a:p>
        </p:txBody>
      </p:sp>
      <p:sp>
        <p:nvSpPr>
          <p:cNvPr id="9" name="Content Placeholder 2"/>
          <p:cNvSpPr>
            <a:spLocks noGrp="1"/>
          </p:cNvSpPr>
          <p:nvPr>
            <p:ph sz="half" idx="2"/>
          </p:nvPr>
        </p:nvSpPr>
        <p:spPr>
          <a:xfrm>
            <a:off x="5072744" y="1998662"/>
            <a:ext cx="2928256" cy="4359107"/>
          </a:xfrm>
        </p:spPr>
        <p:txBody>
          <a:bodyPr>
            <a:normAutofit fontScale="92500" lnSpcReduction="20000"/>
          </a:bodyPr>
          <a:lstStyle/>
          <a:p>
            <a:r>
              <a:rPr lang="en-US" dirty="0"/>
              <a:t>CLI</a:t>
            </a:r>
          </a:p>
          <a:p>
            <a:r>
              <a:rPr lang="en-US" dirty="0"/>
              <a:t>File Permissions</a:t>
            </a:r>
          </a:p>
          <a:p>
            <a:r>
              <a:rPr lang="en-US" dirty="0"/>
              <a:t>File Ownership</a:t>
            </a:r>
          </a:p>
          <a:p>
            <a:r>
              <a:rPr lang="en-US" dirty="0"/>
              <a:t>SSH tunnels</a:t>
            </a:r>
          </a:p>
          <a:p>
            <a:r>
              <a:rPr lang="en-US" dirty="0"/>
              <a:t>DNS</a:t>
            </a:r>
          </a:p>
          <a:p>
            <a:r>
              <a:rPr lang="en-US" dirty="0"/>
              <a:t>Root domain</a:t>
            </a:r>
          </a:p>
          <a:p>
            <a:r>
              <a:rPr lang="en-US" dirty="0"/>
              <a:t>Top Level Domain (TLD)</a:t>
            </a:r>
          </a:p>
          <a:p>
            <a:r>
              <a:rPr lang="en-US" dirty="0"/>
              <a:t>Second Level Domain</a:t>
            </a:r>
          </a:p>
          <a:p>
            <a:r>
              <a:rPr lang="en-US" dirty="0"/>
              <a:t>TTL</a:t>
            </a:r>
          </a:p>
          <a:p>
            <a:r>
              <a:rPr lang="en-US" dirty="0"/>
              <a:t>FQDN</a:t>
            </a:r>
          </a:p>
          <a:p>
            <a:r>
              <a:rPr lang="en-US" dirty="0" err="1"/>
              <a:t>Subnetting</a:t>
            </a:r>
            <a:endParaRPr lang="en-US" dirty="0"/>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57194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 review</a:t>
            </a:r>
          </a:p>
        </p:txBody>
      </p:sp>
      <p:sp>
        <p:nvSpPr>
          <p:cNvPr id="3" name="Content Placeholder 2"/>
          <p:cNvSpPr>
            <a:spLocks noGrp="1"/>
          </p:cNvSpPr>
          <p:nvPr>
            <p:ph idx="1"/>
          </p:nvPr>
        </p:nvSpPr>
        <p:spPr>
          <a:xfrm>
            <a:off x="1097280" y="1845733"/>
            <a:ext cx="10058400" cy="4419599"/>
          </a:xfrm>
        </p:spPr>
        <p:txBody>
          <a:bodyPr>
            <a:normAutofit/>
          </a:bodyPr>
          <a:lstStyle/>
          <a:p>
            <a:r>
              <a:rPr lang="en-US" dirty="0"/>
              <a:t>Single-Mode Fiber</a:t>
            </a:r>
          </a:p>
          <a:p>
            <a:pPr lvl="1"/>
            <a:r>
              <a:rPr lang="en-US" dirty="0"/>
              <a:t>Smaller core, fewer internal reflections.</a:t>
            </a:r>
          </a:p>
          <a:p>
            <a:pPr lvl="1"/>
            <a:r>
              <a:rPr lang="en-US" dirty="0"/>
              <a:t>Fewer possible light transmission frequencies.</a:t>
            </a:r>
          </a:p>
          <a:p>
            <a:pPr lvl="1"/>
            <a:r>
              <a:rPr lang="en-US" dirty="0"/>
              <a:t>Better suited for longer distances (between buildings, internet backbones, etc.)</a:t>
            </a:r>
          </a:p>
          <a:p>
            <a:r>
              <a:rPr lang="en-US" dirty="0"/>
              <a:t>Multi-Mode Fiber</a:t>
            </a:r>
          </a:p>
          <a:p>
            <a:pPr lvl="1"/>
            <a:r>
              <a:rPr lang="en-US" dirty="0"/>
              <a:t>Larger core, more internal reflections.</a:t>
            </a:r>
          </a:p>
          <a:p>
            <a:pPr lvl="1"/>
            <a:r>
              <a:rPr lang="en-US" dirty="0"/>
              <a:t>More possible light transmission frequencies.</a:t>
            </a:r>
          </a:p>
          <a:p>
            <a:pPr lvl="1"/>
            <a:r>
              <a:rPr lang="en-US" dirty="0"/>
              <a:t>Distortion at longer distances, better suited for shorter distances (within a building)</a:t>
            </a:r>
          </a:p>
          <a:p>
            <a:r>
              <a:rPr lang="en-US" dirty="0"/>
              <a:t>DR Recovery</a:t>
            </a:r>
          </a:p>
          <a:p>
            <a:pPr lvl="1"/>
            <a:r>
              <a:rPr lang="en-US" dirty="0"/>
              <a:t>Infrastructure tier first!</a:t>
            </a:r>
          </a:p>
          <a:p>
            <a:pPr lvl="1"/>
            <a:r>
              <a:rPr lang="en-US" dirty="0"/>
              <a:t>Underlying hardware and critical network services</a:t>
            </a:r>
          </a:p>
          <a:p>
            <a:pPr lvl="2"/>
            <a:r>
              <a:rPr lang="en-US" dirty="0"/>
              <a:t>Servers, storage, and switches/routers</a:t>
            </a:r>
          </a:p>
          <a:p>
            <a:pPr lvl="2"/>
            <a:r>
              <a:rPr lang="en-US" dirty="0"/>
              <a:t>DNS/DHCP/NTP/AD/etc.</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4A645D08-416B-714B-A2D1-27FC325CB78C}"/>
              </a:ext>
            </a:extLst>
          </p:cNvPr>
          <p:cNvPicPr>
            <a:picLocks noChangeAspect="1"/>
          </p:cNvPicPr>
          <p:nvPr/>
        </p:nvPicPr>
        <p:blipFill>
          <a:blip r:embed="rId2"/>
          <a:stretch>
            <a:fillRect/>
          </a:stretch>
        </p:blipFill>
        <p:spPr>
          <a:xfrm>
            <a:off x="9355102" y="1845733"/>
            <a:ext cx="1800578" cy="1800578"/>
          </a:xfrm>
          <a:prstGeom prst="rect">
            <a:avLst/>
          </a:prstGeom>
          <a:ln>
            <a:solidFill>
              <a:schemeClr val="tx1"/>
            </a:solidFill>
          </a:ln>
        </p:spPr>
      </p:pic>
    </p:spTree>
    <p:extLst>
      <p:ext uri="{BB962C8B-B14F-4D97-AF65-F5344CB8AC3E}">
        <p14:creationId xmlns:p14="http://schemas.microsoft.com/office/powerpoint/2010/main" val="1023299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lnSpcReduction="10000"/>
          </a:bodyPr>
          <a:lstStyle/>
          <a:p>
            <a:r>
              <a:rPr lang="fr-FR" dirty="0"/>
              <a:t>Octal modes</a:t>
            </a:r>
          </a:p>
          <a:p>
            <a:r>
              <a:rPr lang="fr-FR" dirty="0" err="1"/>
              <a:t>Symbolic</a:t>
            </a:r>
            <a:r>
              <a:rPr lang="fr-FR" dirty="0"/>
              <a:t> modes</a:t>
            </a:r>
          </a:p>
          <a:p>
            <a:r>
              <a:rPr lang="fr-FR" dirty="0"/>
              <a:t>File permissions</a:t>
            </a:r>
          </a:p>
          <a:p>
            <a:r>
              <a:rPr lang="fr-FR" dirty="0" err="1"/>
              <a:t>manual</a:t>
            </a:r>
            <a:r>
              <a:rPr lang="fr-FR" dirty="0"/>
              <a:t> pages</a:t>
            </a:r>
          </a:p>
          <a:p>
            <a:r>
              <a:rPr lang="fr-FR" dirty="0"/>
              <a:t>File compression</a:t>
            </a:r>
          </a:p>
          <a:p>
            <a:r>
              <a:rPr lang="fr-FR" dirty="0" err="1"/>
              <a:t>Runlevels</a:t>
            </a:r>
            <a:endParaRPr lang="fr-FR" dirty="0"/>
          </a:p>
          <a:p>
            <a:r>
              <a:rPr lang="fr-FR" dirty="0"/>
              <a:t>Services</a:t>
            </a:r>
          </a:p>
          <a:p>
            <a:r>
              <a:rPr lang="fr-FR" dirty="0"/>
              <a:t>SSH</a:t>
            </a:r>
          </a:p>
          <a:p>
            <a:r>
              <a:rPr lang="fr-FR" dirty="0"/>
              <a:t>VNC</a:t>
            </a:r>
          </a:p>
          <a:p>
            <a:r>
              <a:rPr lang="fr-FR" dirty="0"/>
              <a:t>RDP</a:t>
            </a:r>
            <a:endParaRPr lang="en-US" dirty="0"/>
          </a:p>
        </p:txBody>
      </p:sp>
      <p:sp>
        <p:nvSpPr>
          <p:cNvPr id="9" name="Content Placeholder 2"/>
          <p:cNvSpPr>
            <a:spLocks noGrp="1"/>
          </p:cNvSpPr>
          <p:nvPr>
            <p:ph sz="half" idx="2"/>
          </p:nvPr>
        </p:nvSpPr>
        <p:spPr>
          <a:xfrm>
            <a:off x="5072744" y="1998662"/>
            <a:ext cx="2928256" cy="4359107"/>
          </a:xfrm>
        </p:spPr>
        <p:txBody>
          <a:bodyPr>
            <a:normAutofit lnSpcReduction="10000"/>
          </a:bodyPr>
          <a:lstStyle/>
          <a:p>
            <a:r>
              <a:rPr lang="en-US" dirty="0"/>
              <a:t>Linux Directory Structure</a:t>
            </a:r>
          </a:p>
          <a:p>
            <a:r>
              <a:rPr lang="en-US" dirty="0"/>
              <a:t>Files</a:t>
            </a:r>
          </a:p>
          <a:p>
            <a:r>
              <a:rPr lang="en-US" dirty="0"/>
              <a:t>Directories</a:t>
            </a:r>
          </a:p>
          <a:p>
            <a:r>
              <a:rPr lang="en-US" dirty="0"/>
              <a:t>Links</a:t>
            </a:r>
          </a:p>
          <a:p>
            <a:r>
              <a:rPr lang="en-US" dirty="0"/>
              <a:t>UID</a:t>
            </a:r>
          </a:p>
          <a:p>
            <a:r>
              <a:rPr lang="en-US" dirty="0"/>
              <a:t>GID</a:t>
            </a:r>
          </a:p>
          <a:p>
            <a:r>
              <a:rPr lang="en-US" dirty="0"/>
              <a:t>/</a:t>
            </a:r>
            <a:r>
              <a:rPr lang="en-US" dirty="0" err="1"/>
              <a:t>etc</a:t>
            </a:r>
            <a:r>
              <a:rPr lang="en-US" dirty="0"/>
              <a:t>/</a:t>
            </a:r>
            <a:r>
              <a:rPr lang="en-US" dirty="0" err="1"/>
              <a:t>passwd</a:t>
            </a:r>
            <a:endParaRPr lang="en-US" dirty="0"/>
          </a:p>
          <a:p>
            <a:r>
              <a:rPr lang="en-US" dirty="0"/>
              <a:t>/</a:t>
            </a:r>
            <a:r>
              <a:rPr lang="en-US" dirty="0" err="1"/>
              <a:t>etc</a:t>
            </a:r>
            <a:r>
              <a:rPr lang="en-US" dirty="0"/>
              <a:t>/shadow</a:t>
            </a:r>
          </a:p>
          <a:p>
            <a:r>
              <a:rPr lang="en-US" dirty="0"/>
              <a:t>/</a:t>
            </a:r>
            <a:r>
              <a:rPr lang="en-US" dirty="0" err="1"/>
              <a:t>etc</a:t>
            </a:r>
            <a:r>
              <a:rPr lang="en-US" dirty="0"/>
              <a:t>/group</a:t>
            </a:r>
          </a:p>
          <a:p>
            <a:r>
              <a:rPr lang="en-US" dirty="0"/>
              <a:t>PAM</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805017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Class</a:t>
            </a:r>
          </a:p>
        </p:txBody>
      </p:sp>
      <p:sp>
        <p:nvSpPr>
          <p:cNvPr id="3" name="Content Placeholder 2"/>
          <p:cNvSpPr>
            <a:spLocks noGrp="1"/>
          </p:cNvSpPr>
          <p:nvPr>
            <p:ph idx="1"/>
          </p:nvPr>
        </p:nvSpPr>
        <p:spPr>
          <a:xfrm>
            <a:off x="1097280" y="1845733"/>
            <a:ext cx="10058400" cy="4734361"/>
          </a:xfrm>
        </p:spPr>
        <p:txBody>
          <a:bodyPr>
            <a:normAutofit/>
          </a:bodyPr>
          <a:lstStyle/>
          <a:p>
            <a:r>
              <a:rPr lang="en-US" dirty="0"/>
              <a:t>“If you can’t find a good role model, be one.” – Gale Anne Hurd</a:t>
            </a:r>
          </a:p>
          <a:p>
            <a:r>
              <a:rPr lang="en-US" dirty="0"/>
              <a:t>Textbook:</a:t>
            </a:r>
          </a:p>
          <a:p>
            <a:pPr lvl="1"/>
            <a:r>
              <a:rPr lang="en-US" dirty="0"/>
              <a:t>Chapter 2 – Installing Linux</a:t>
            </a:r>
          </a:p>
          <a:p>
            <a:pPr lvl="1"/>
            <a:r>
              <a:rPr lang="en-US" dirty="0"/>
              <a:t>Chapter 3 – Command Line</a:t>
            </a:r>
          </a:p>
          <a:p>
            <a:pPr lvl="1"/>
            <a:r>
              <a:rPr lang="en-US" dirty="0"/>
              <a:t>Chapter 4 – Managing Software</a:t>
            </a:r>
          </a:p>
          <a:p>
            <a:r>
              <a:rPr lang="en-US" dirty="0"/>
              <a:t>Assignment 4</a:t>
            </a:r>
          </a:p>
          <a:p>
            <a:pPr lvl="1"/>
            <a:r>
              <a:rPr lang="en-US" dirty="0"/>
              <a:t>Due February 12</a:t>
            </a:r>
            <a:r>
              <a:rPr lang="en-US" baseline="30000" dirty="0"/>
              <a:t>th</a:t>
            </a:r>
            <a:r>
              <a:rPr lang="en-US" dirty="0"/>
              <a:t>, 2025</a:t>
            </a:r>
          </a:p>
          <a:p>
            <a:r>
              <a:rPr lang="en-US" dirty="0"/>
              <a:t>Next week topics</a:t>
            </a:r>
          </a:p>
          <a:p>
            <a:pPr lvl="1"/>
            <a:r>
              <a:rPr lang="en-US" dirty="0"/>
              <a:t>Web Servers</a:t>
            </a:r>
          </a:p>
          <a:p>
            <a:pPr lvl="1"/>
            <a:r>
              <a:rPr lang="en-US" dirty="0"/>
              <a:t>System Configurations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47" y="3663375"/>
            <a:ext cx="3048000" cy="2238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81563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4406</TotalTime>
  <Words>7919</Words>
  <Application>Microsoft Macintosh PowerPoint</Application>
  <PresentationFormat>Widescreen</PresentationFormat>
  <Paragraphs>1138</Paragraphs>
  <Slides>91</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91</vt:i4>
      </vt:variant>
    </vt:vector>
  </HeadingPairs>
  <TitlesOfParts>
    <vt:vector size="99" baseType="lpstr">
      <vt:lpstr>Calibri</vt:lpstr>
      <vt:lpstr>Calibri Light</vt:lpstr>
      <vt:lpstr>Courier New</vt:lpstr>
      <vt:lpstr>Wingdings</vt:lpstr>
      <vt:lpstr>Wingdings 2</vt:lpstr>
      <vt:lpstr>HDOfficeLightV0</vt:lpstr>
      <vt:lpstr>1_HDOfficeLightV0</vt:lpstr>
      <vt:lpstr>Retrospect</vt:lpstr>
      <vt:lpstr>ECSC 325.200 Web Server Administration</vt:lpstr>
      <vt:lpstr>Weekly Info</vt:lpstr>
      <vt:lpstr>Recap and Review</vt:lpstr>
      <vt:lpstr>Documentation Expectations</vt:lpstr>
      <vt:lpstr>Incorrect Commands and Autocorrect</vt:lpstr>
      <vt:lpstr>Objectives</vt:lpstr>
      <vt:lpstr>Assignment 2 review</vt:lpstr>
      <vt:lpstr>Assignment 2 review</vt:lpstr>
      <vt:lpstr>Assignment 2 review</vt:lpstr>
      <vt:lpstr>Connecting to our VM’s</vt:lpstr>
      <vt:lpstr>Create a VPN Connection – Windows Client</vt:lpstr>
      <vt:lpstr>Create a VPN Connection – Windows L2TP</vt:lpstr>
      <vt:lpstr>Create a VPN Connection – MacOS L2TP</vt:lpstr>
      <vt:lpstr>Create a VPN Connection – Chromebook L2TP/IPsec</vt:lpstr>
      <vt:lpstr>Connect to CS VPN with a SSH Connection</vt:lpstr>
      <vt:lpstr>Connecting to our VM’s</vt:lpstr>
      <vt:lpstr>Booting and shutting down</vt:lpstr>
      <vt:lpstr>Services</vt:lpstr>
      <vt:lpstr>Sudoers</vt:lpstr>
      <vt:lpstr>Other Topics</vt:lpstr>
      <vt:lpstr>SSH Tunnels</vt:lpstr>
      <vt:lpstr>SSH Tunnels</vt:lpstr>
      <vt:lpstr>Other Topics</vt:lpstr>
      <vt:lpstr>Redirect command output to a file</vt:lpstr>
      <vt:lpstr>The Command Line</vt:lpstr>
      <vt:lpstr>The Command Line</vt:lpstr>
      <vt:lpstr>Permissions</vt:lpstr>
      <vt:lpstr>Ownership</vt:lpstr>
      <vt:lpstr>Package Management</vt:lpstr>
      <vt:lpstr>Package Management</vt:lpstr>
      <vt:lpstr>Network Address Translation (NAT)</vt:lpstr>
      <vt:lpstr>Domain Name System (DNS)</vt:lpstr>
      <vt:lpstr>DNS Hierarchical View</vt:lpstr>
      <vt:lpstr>DNS Record Types</vt:lpstr>
      <vt:lpstr>DNS Glue Records</vt:lpstr>
      <vt:lpstr>Whois Records</vt:lpstr>
      <vt:lpstr>Looking up records</vt:lpstr>
      <vt:lpstr>Hosts Files</vt:lpstr>
      <vt:lpstr>Commands</vt:lpstr>
      <vt:lpstr>Nameserver Types</vt:lpstr>
      <vt:lpstr>Time To Live (TTL)</vt:lpstr>
      <vt:lpstr>Fully Qualified Domain Name (FQDN)</vt:lpstr>
      <vt:lpstr>IP Address Subnetting</vt:lpstr>
      <vt:lpstr>IP Address Subnetting</vt:lpstr>
      <vt:lpstr>DNS Record Types</vt:lpstr>
      <vt:lpstr>A, AAAA, MX, CNAME and TXT Records</vt:lpstr>
      <vt:lpstr>Start of Authority Record (SOA)</vt:lpstr>
      <vt:lpstr>Start of Authority Record (SOA)</vt:lpstr>
      <vt:lpstr>Example BIND File</vt:lpstr>
      <vt:lpstr>IPv4 vs. IPv6</vt:lpstr>
      <vt:lpstr>DNS Transaction</vt:lpstr>
      <vt:lpstr>Cached DNS Transaction</vt:lpstr>
      <vt:lpstr>DNS Transaction</vt:lpstr>
      <vt:lpstr>dig ns</vt:lpstr>
      <vt:lpstr>dig ns org @a.root-servers.net</vt:lpstr>
      <vt:lpstr>dig ns eupcs.org @a0.org.afilias-nst.info</vt:lpstr>
      <vt:lpstr>dig a www.eupcs.org @ns1.eupcs.org</vt:lpstr>
      <vt:lpstr>RDNS Transaction (IP: 147.64.242.100)</vt:lpstr>
      <vt:lpstr>Recursive vs. Non-Recursive</vt:lpstr>
      <vt:lpstr>Recursive vs. Non-Recursive</vt:lpstr>
      <vt:lpstr>DNS Clients</vt:lpstr>
      <vt:lpstr>DNS Versions</vt:lpstr>
      <vt:lpstr>Source-Based DNS</vt:lpstr>
      <vt:lpstr>Dynamic DNS (DDNS)</vt:lpstr>
      <vt:lpstr>Best Practices</vt:lpstr>
      <vt:lpstr>DNS Checks</vt:lpstr>
      <vt:lpstr>DNS: More Reading…</vt:lpstr>
      <vt:lpstr>Looking up records</vt:lpstr>
      <vt:lpstr>ECSC 325.200 Web Server Administration</vt:lpstr>
      <vt:lpstr>Managing users and groups</vt:lpstr>
      <vt:lpstr>Managing users and groups</vt:lpstr>
      <vt:lpstr>Managing users and groups</vt:lpstr>
      <vt:lpstr>Managing users and groups</vt:lpstr>
      <vt:lpstr>Managing users and groups</vt:lpstr>
      <vt:lpstr>Configure</vt:lpstr>
      <vt:lpstr>Configure</vt:lpstr>
      <vt:lpstr>Apache Web Server</vt:lpstr>
      <vt:lpstr>Apache Installation</vt:lpstr>
      <vt:lpstr>Apache Installation</vt:lpstr>
      <vt:lpstr>Apache Commands</vt:lpstr>
      <vt:lpstr>Apache Configuration</vt:lpstr>
      <vt:lpstr>Apache Configuration</vt:lpstr>
      <vt:lpstr>Apache Configuration</vt:lpstr>
      <vt:lpstr>Apache Configuration</vt:lpstr>
      <vt:lpstr>Apache Configuration</vt:lpstr>
      <vt:lpstr>Documentation Expectations</vt:lpstr>
      <vt:lpstr>Virtual Machines</vt:lpstr>
      <vt:lpstr>Linux Commands</vt:lpstr>
      <vt:lpstr>Key Terms and Items</vt:lpstr>
      <vt:lpstr>Key Terms and Items</vt:lpstr>
      <vt:lpstr>For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Jason Patalon</cp:lastModifiedBy>
  <cp:revision>259</cp:revision>
  <dcterms:created xsi:type="dcterms:W3CDTF">2015-11-22T19:43:48Z</dcterms:created>
  <dcterms:modified xsi:type="dcterms:W3CDTF">2025-02-13T16:02:53Z</dcterms:modified>
</cp:coreProperties>
</file>